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6" r:id="rId2"/>
    <p:sldId id="318" r:id="rId3"/>
    <p:sldId id="295" r:id="rId4"/>
    <p:sldId id="257" r:id="rId5"/>
    <p:sldId id="284" r:id="rId6"/>
    <p:sldId id="306" r:id="rId7"/>
    <p:sldId id="310" r:id="rId8"/>
    <p:sldId id="313" r:id="rId9"/>
    <p:sldId id="312" r:id="rId10"/>
    <p:sldId id="317" r:id="rId11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FF"/>
    <a:srgbClr val="00FFFF"/>
    <a:srgbClr val="9900CC"/>
    <a:srgbClr val="CC00CC"/>
    <a:srgbClr val="008000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94660"/>
  </p:normalViewPr>
  <p:slideViewPr>
    <p:cSldViewPr>
      <p:cViewPr>
        <p:scale>
          <a:sx n="60" d="100"/>
          <a:sy n="60" d="100"/>
        </p:scale>
        <p:origin x="-786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C721A-941A-4AE2-9415-90B1CE4A928D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F3CB86-905D-4F76-94E1-D191C34DC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890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16/08/60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16/08/60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16/08/60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ชื่อเรื่อง เนื้อหา 1 ส่วน และ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D249C-16BD-4DA3-8BB4-7F21B01B888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21987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16/08/60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16/08/60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16/08/60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16/08/60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16/08/60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16/08/60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16/08/60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16/08/60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/>
              <a:t>16/08/60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gif"/><Relationship Id="rId5" Type="http://schemas.openxmlformats.org/officeDocument/2006/relationships/image" Target="../media/image7.jpeg"/><Relationship Id="rId4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47664" y="665981"/>
            <a:ext cx="6264696" cy="1538883"/>
          </a:xfrm>
          <a:prstGeom prst="rect">
            <a:avLst/>
          </a:prstGeom>
          <a:ln w="57150">
            <a:solidFill>
              <a:srgbClr val="FF0000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th-TH" sz="5400" b="1" dirty="0" smtClean="0">
                <a:solidFill>
                  <a:srgbClr val="0000FF"/>
                </a:solidFill>
              </a:rPr>
              <a:t>  </a:t>
            </a:r>
            <a:r>
              <a:rPr lang="en-US" sz="5400" b="1" dirty="0" smtClean="0">
                <a:solidFill>
                  <a:srgbClr val="0000FF"/>
                </a:solidFill>
              </a:rPr>
              <a:t> </a:t>
            </a:r>
            <a:r>
              <a:rPr lang="th-TH" sz="5400" b="1" dirty="0" smtClean="0">
                <a:solidFill>
                  <a:srgbClr val="0000FF"/>
                </a:solidFill>
              </a:rPr>
              <a:t>    </a:t>
            </a:r>
            <a:r>
              <a:rPr lang="th-TH" sz="4800" b="1" dirty="0" smtClean="0">
                <a:solidFill>
                  <a:srgbClr val="0000FF"/>
                </a:solidFill>
              </a:rPr>
              <a:t>วันที่ </a:t>
            </a:r>
            <a:r>
              <a:rPr lang="th-TH" sz="4800" b="1" dirty="0">
                <a:solidFill>
                  <a:srgbClr val="0000FF"/>
                </a:solidFill>
              </a:rPr>
              <a:t>17 สิงหาคม </a:t>
            </a:r>
            <a:r>
              <a:rPr lang="th-TH" sz="4800" b="1" dirty="0" smtClean="0">
                <a:solidFill>
                  <a:srgbClr val="0000FF"/>
                </a:solidFill>
              </a:rPr>
              <a:t>2560</a:t>
            </a:r>
            <a:endParaRPr lang="th-TH" sz="4800" b="1" dirty="0">
              <a:solidFill>
                <a:srgbClr val="0000FF"/>
              </a:solidFill>
            </a:endParaRPr>
          </a:p>
          <a:p>
            <a:r>
              <a:rPr lang="th-TH" sz="4000" b="1" dirty="0" smtClean="0">
                <a:solidFill>
                  <a:srgbClr val="0000FF"/>
                </a:solidFill>
              </a:rPr>
              <a:t>  09.15 </a:t>
            </a:r>
            <a:r>
              <a:rPr lang="en-US" sz="4000" b="1" dirty="0" smtClean="0">
                <a:solidFill>
                  <a:srgbClr val="0000FF"/>
                </a:solidFill>
              </a:rPr>
              <a:t>-</a:t>
            </a:r>
            <a:r>
              <a:rPr lang="th-TH" sz="4000" b="1" dirty="0" smtClean="0">
                <a:solidFill>
                  <a:srgbClr val="0000FF"/>
                </a:solidFill>
              </a:rPr>
              <a:t> 09.45  </a:t>
            </a:r>
            <a:r>
              <a:rPr lang="th-TH" sz="4000" b="1" dirty="0" smtClean="0">
                <a:solidFill>
                  <a:srgbClr val="FF0000"/>
                </a:solidFill>
              </a:rPr>
              <a:t>ชี้แจงโครงการ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th-TH" sz="4000" b="1" dirty="0" smtClean="0">
                <a:solidFill>
                  <a:srgbClr val="FF0000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(วิบูลย์)</a:t>
            </a:r>
            <a:endParaRPr lang="en-US" sz="3200" b="1" dirty="0" smtClean="0">
              <a:solidFill>
                <a:srgbClr val="0000FF"/>
              </a:solidFill>
            </a:endParaRPr>
          </a:p>
        </p:txBody>
      </p:sp>
      <p:sp>
        <p:nvSpPr>
          <p:cNvPr id="3" name="32-Point Star 2"/>
          <p:cNvSpPr/>
          <p:nvPr/>
        </p:nvSpPr>
        <p:spPr>
          <a:xfrm>
            <a:off x="342375" y="2679640"/>
            <a:ext cx="8406089" cy="2117512"/>
          </a:xfrm>
          <a:prstGeom prst="star3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56999" y="2996952"/>
            <a:ext cx="5495321" cy="144655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th-TH" sz="4400" b="1" dirty="0" smtClean="0">
                <a:solidFill>
                  <a:srgbClr val="0000FF"/>
                </a:solidFill>
              </a:rPr>
              <a:t>              </a:t>
            </a:r>
            <a:r>
              <a:rPr lang="en-US" sz="4400" b="1" dirty="0" smtClean="0">
                <a:solidFill>
                  <a:srgbClr val="0000FF"/>
                </a:solidFill>
              </a:rPr>
              <a:t> </a:t>
            </a:r>
            <a:r>
              <a:rPr lang="th-TH" sz="4400" b="1" dirty="0" smtClean="0">
                <a:solidFill>
                  <a:srgbClr val="0000FF"/>
                </a:solidFill>
              </a:rPr>
              <a:t> โครงการ</a:t>
            </a:r>
          </a:p>
          <a:p>
            <a:r>
              <a:rPr lang="th-TH" sz="4400" b="1" dirty="0" smtClean="0">
                <a:solidFill>
                  <a:srgbClr val="0000FF"/>
                </a:solidFill>
              </a:rPr>
              <a:t>โรงพยาบาล</a:t>
            </a:r>
            <a:r>
              <a:rPr lang="th-TH" sz="4400" b="1" dirty="0">
                <a:solidFill>
                  <a:srgbClr val="0000FF"/>
                </a:solidFill>
              </a:rPr>
              <a:t>คุณภาพ</a:t>
            </a:r>
            <a:r>
              <a:rPr lang="th-TH" sz="4400" b="1" dirty="0" err="1">
                <a:solidFill>
                  <a:srgbClr val="0000FF"/>
                </a:solidFill>
              </a:rPr>
              <a:t>โภชน</a:t>
            </a:r>
            <a:r>
              <a:rPr lang="th-TH" sz="4400" b="1" dirty="0">
                <a:solidFill>
                  <a:srgbClr val="0000FF"/>
                </a:solidFill>
              </a:rPr>
              <a:t>บำบัด</a:t>
            </a:r>
            <a:endParaRPr lang="en-US" sz="4400" b="1" dirty="0">
              <a:solidFill>
                <a:srgbClr val="0000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7504" y="5427221"/>
            <a:ext cx="8964488" cy="9541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0000FF"/>
                </a:solidFill>
              </a:rPr>
              <a:t>        </a:t>
            </a:r>
            <a:r>
              <a:rPr lang="en-US" sz="2400" b="1" dirty="0" smtClean="0">
                <a:solidFill>
                  <a:srgbClr val="FF0000"/>
                </a:solidFill>
              </a:rPr>
              <a:t>8.2</a:t>
            </a:r>
            <a:r>
              <a:rPr lang="en-US" sz="3200" b="1" dirty="0" smtClean="0">
                <a:solidFill>
                  <a:srgbClr val="FF0000"/>
                </a:solidFill>
              </a:rPr>
              <a:t>  </a:t>
            </a:r>
            <a:r>
              <a:rPr lang="th-TH" sz="3200" b="1" dirty="0" smtClean="0">
                <a:solidFill>
                  <a:srgbClr val="FF0000"/>
                </a:solidFill>
              </a:rPr>
              <a:t>โครงการ</a:t>
            </a:r>
            <a:r>
              <a:rPr lang="th-TH" sz="3200" b="1" dirty="0">
                <a:solidFill>
                  <a:srgbClr val="FF0000"/>
                </a:solidFill>
              </a:rPr>
              <a:t>สำรวจภาวะ</a:t>
            </a:r>
            <a:r>
              <a:rPr lang="th-TH" sz="3200" b="1" dirty="0" err="1">
                <a:solidFill>
                  <a:srgbClr val="FF0000"/>
                </a:solidFill>
              </a:rPr>
              <a:t>ทุพ</a:t>
            </a:r>
            <a:r>
              <a:rPr lang="th-TH" sz="3200" b="1" dirty="0" smtClean="0">
                <a:solidFill>
                  <a:srgbClr val="FF0000"/>
                </a:solidFill>
              </a:rPr>
              <a:t>โภชนาการผู้ป่วยใน รพ</a:t>
            </a:r>
            <a:r>
              <a:rPr lang="en-US" sz="3200" b="1" dirty="0" smtClean="0">
                <a:solidFill>
                  <a:srgbClr val="FF0000"/>
                </a:solidFill>
              </a:rPr>
              <a:t>.</a:t>
            </a:r>
            <a:r>
              <a:rPr lang="th-TH" sz="3200" b="1" dirty="0" smtClean="0">
                <a:solidFill>
                  <a:srgbClr val="FF0000"/>
                </a:solidFill>
              </a:rPr>
              <a:t> ทั่วประเทศ </a:t>
            </a:r>
          </a:p>
          <a:p>
            <a:r>
              <a:rPr lang="th-TH" sz="2400" b="1" dirty="0">
                <a:solidFill>
                  <a:srgbClr val="0000FF"/>
                </a:solidFill>
              </a:rPr>
              <a:t> </a:t>
            </a:r>
            <a:r>
              <a:rPr lang="th-TH" sz="2400" dirty="0" smtClean="0">
                <a:solidFill>
                  <a:srgbClr val="0000FF"/>
                </a:solidFill>
              </a:rPr>
              <a:t>(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000" dirty="0" smtClean="0">
                <a:solidFill>
                  <a:srgbClr val="0000FF"/>
                </a:solidFill>
              </a:rPr>
              <a:t>1 </a:t>
            </a:r>
            <a:r>
              <a:rPr lang="en-US" sz="2000" dirty="0">
                <a:solidFill>
                  <a:srgbClr val="0000FF"/>
                </a:solidFill>
              </a:rPr>
              <a:t>day Nutrition </a:t>
            </a:r>
            <a:r>
              <a:rPr lang="en-US" sz="2000" dirty="0" smtClean="0">
                <a:solidFill>
                  <a:srgbClr val="0000FF"/>
                </a:solidFill>
              </a:rPr>
              <a:t>Project of Malnutrition Nationwide Survey </a:t>
            </a:r>
            <a:r>
              <a:rPr lang="en-US" sz="2000" dirty="0">
                <a:solidFill>
                  <a:srgbClr val="0000FF"/>
                </a:solidFill>
              </a:rPr>
              <a:t>in </a:t>
            </a:r>
            <a:r>
              <a:rPr lang="en-US" sz="2000" dirty="0" smtClean="0">
                <a:solidFill>
                  <a:srgbClr val="0000FF"/>
                </a:solidFill>
              </a:rPr>
              <a:t>hospitalized patients </a:t>
            </a:r>
            <a:r>
              <a:rPr lang="th-TH" sz="2400" dirty="0" smtClean="0">
                <a:solidFill>
                  <a:srgbClr val="0000FF"/>
                </a:solidFill>
              </a:rPr>
              <a:t>)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th-TH" sz="2400" dirty="0" smtClean="0">
                <a:solidFill>
                  <a:srgbClr val="0000FF"/>
                </a:solidFill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212912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 descr="plane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265219" name="WordArt 3"/>
          <p:cNvSpPr>
            <a:spLocks noChangeArrowheads="1" noChangeShapeType="1" noTextEdit="1"/>
          </p:cNvSpPr>
          <p:nvPr/>
        </p:nvSpPr>
        <p:spPr bwMode="auto">
          <a:xfrm>
            <a:off x="611188" y="1268413"/>
            <a:ext cx="7993062" cy="280828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7708"/>
                <a:gd name="adj2" fmla="val 0"/>
              </a:avLst>
            </a:prstTxWarp>
          </a:bodyPr>
          <a:lstStyle/>
          <a:p>
            <a:pPr algn="ctr"/>
            <a:r>
              <a:rPr lang="en-US" sz="4800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4727" dir="842175" algn="ctr" rotWithShape="0">
                    <a:schemeClr val="bg2">
                      <a:alpha val="50000"/>
                    </a:schemeClr>
                  </a:outerShdw>
                </a:effectLst>
                <a:latin typeface="Elephant"/>
              </a:rPr>
              <a:t>THANK  YOU</a:t>
            </a:r>
          </a:p>
        </p:txBody>
      </p:sp>
      <p:pic>
        <p:nvPicPr>
          <p:cNvPr id="265220" name="Picture 4" descr="butflyer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1308100" y="4167188"/>
            <a:ext cx="612775" cy="393700"/>
          </a:xfrm>
          <a:noFill/>
        </p:spPr>
      </p:pic>
      <p:pic>
        <p:nvPicPr>
          <p:cNvPr id="265221" name="Picture 5" descr="butflyer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7019925" y="4167188"/>
            <a:ext cx="612775" cy="458787"/>
          </a:xfrm>
          <a:noFill/>
        </p:spPr>
      </p:pic>
    </p:spTree>
    <p:extLst>
      <p:ext uri="{BB962C8B-B14F-4D97-AF65-F5344CB8AC3E}">
        <p14:creationId xmlns:p14="http://schemas.microsoft.com/office/powerpoint/2010/main" val="218632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04664"/>
            <a:ext cx="3300470" cy="646331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3600" b="1" dirty="0" smtClean="0">
                <a:solidFill>
                  <a:srgbClr val="0000FF"/>
                </a:solidFill>
              </a:rPr>
              <a:t>  </a:t>
            </a:r>
            <a:r>
              <a:rPr lang="th-TH" sz="3200" b="1" dirty="0" smtClean="0">
                <a:solidFill>
                  <a:srgbClr val="0000FF"/>
                </a:solidFill>
              </a:rPr>
              <a:t>วันที่ </a:t>
            </a:r>
            <a:r>
              <a:rPr lang="th-TH" sz="3200" b="1" dirty="0">
                <a:solidFill>
                  <a:srgbClr val="0000FF"/>
                </a:solidFill>
              </a:rPr>
              <a:t>17 สิงหาคม </a:t>
            </a:r>
            <a:r>
              <a:rPr lang="th-TH" sz="3200" b="1" dirty="0" smtClean="0">
                <a:solidFill>
                  <a:srgbClr val="0000FF"/>
                </a:solidFill>
              </a:rPr>
              <a:t>2560</a:t>
            </a:r>
            <a:endParaRPr lang="th-TH" sz="3200" b="1" dirty="0">
              <a:solidFill>
                <a:srgbClr val="0000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1560" y="1196752"/>
            <a:ext cx="7956376" cy="1077218"/>
          </a:xfrm>
          <a:prstGeom prst="rect">
            <a:avLst/>
          </a:prstGeom>
          <a:ln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th-TH" sz="3200" b="1" dirty="0" smtClean="0">
                <a:solidFill>
                  <a:srgbClr val="0000FF"/>
                </a:solidFill>
              </a:rPr>
              <a:t> วันนี้พวกเรา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</a:rPr>
              <a:t>มารวมตัวกัน ณ ที่แห่งนี้ ทำไมกัน </a:t>
            </a:r>
            <a:r>
              <a:rPr lang="en-US" sz="3200" b="1" dirty="0" smtClean="0">
                <a:solidFill>
                  <a:srgbClr val="0000FF"/>
                </a:solidFill>
              </a:rPr>
              <a:t>? </a:t>
            </a:r>
            <a:r>
              <a:rPr lang="th-TH" sz="3200" b="1" dirty="0" smtClean="0">
                <a:solidFill>
                  <a:srgbClr val="0000FF"/>
                </a:solidFill>
              </a:rPr>
              <a:t>เพราะอะไร </a:t>
            </a:r>
            <a:r>
              <a:rPr lang="en-US" sz="3200" b="1" dirty="0" smtClean="0">
                <a:solidFill>
                  <a:srgbClr val="0000FF"/>
                </a:solidFill>
              </a:rPr>
              <a:t>? </a:t>
            </a:r>
            <a:endParaRPr lang="th-TH" sz="3200" b="1" dirty="0" smtClean="0">
              <a:solidFill>
                <a:srgbClr val="0000FF"/>
              </a:solidFill>
            </a:endParaRPr>
          </a:p>
          <a:p>
            <a:r>
              <a:rPr lang="th-TH" sz="3200" b="1" dirty="0">
                <a:solidFill>
                  <a:srgbClr val="0000FF"/>
                </a:solidFill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</a:rPr>
              <a:t>      เพื่ออะไร </a:t>
            </a:r>
            <a:r>
              <a:rPr lang="en-US" sz="3200" b="1" dirty="0" smtClean="0">
                <a:solidFill>
                  <a:srgbClr val="0000FF"/>
                </a:solidFill>
              </a:rPr>
              <a:t>?</a:t>
            </a:r>
            <a:r>
              <a:rPr lang="th-TH" sz="3200" b="1" dirty="0" smtClean="0">
                <a:solidFill>
                  <a:srgbClr val="0000FF"/>
                </a:solidFill>
              </a:rPr>
              <a:t>  แล้วจะทำอย่างไร </a:t>
            </a:r>
            <a:r>
              <a:rPr lang="en-US" sz="3200" b="1" dirty="0" smtClean="0">
                <a:solidFill>
                  <a:srgbClr val="0000FF"/>
                </a:solidFill>
              </a:rPr>
              <a:t>?  </a:t>
            </a:r>
            <a:r>
              <a:rPr lang="th-TH" sz="3200" b="1" dirty="0" smtClean="0">
                <a:solidFill>
                  <a:srgbClr val="0000FF"/>
                </a:solidFill>
              </a:rPr>
              <a:t>  มีแนวทางอย่างไร </a:t>
            </a:r>
            <a:r>
              <a:rPr lang="en-US" sz="3200" b="1" dirty="0" smtClean="0">
                <a:solidFill>
                  <a:srgbClr val="0000FF"/>
                </a:solidFill>
              </a:rPr>
              <a:t>? </a:t>
            </a:r>
            <a:endParaRPr lang="th-TH" sz="3200" b="1" dirty="0" smtClean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55976" y="474931"/>
            <a:ext cx="4320480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09.15 </a:t>
            </a:r>
            <a:r>
              <a:rPr lang="en-US" b="1" dirty="0" smtClean="0">
                <a:solidFill>
                  <a:srgbClr val="0000FF"/>
                </a:solidFill>
              </a:rPr>
              <a:t>-</a:t>
            </a:r>
            <a:r>
              <a:rPr lang="th-TH" b="1" dirty="0" smtClean="0">
                <a:solidFill>
                  <a:srgbClr val="0000FF"/>
                </a:solidFill>
              </a:rPr>
              <a:t> 09.45  </a:t>
            </a:r>
            <a:r>
              <a:rPr lang="th-TH" b="1" dirty="0" smtClean="0">
                <a:solidFill>
                  <a:srgbClr val="FF0000"/>
                </a:solidFill>
              </a:rPr>
              <a:t>ชี้แจงโครงการ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th-TH" b="1" dirty="0" smtClean="0">
                <a:solidFill>
                  <a:srgbClr val="FF0000"/>
                </a:solidFill>
              </a:rPr>
              <a:t> </a:t>
            </a:r>
            <a:r>
              <a:rPr lang="th-TH" sz="2400" b="1" dirty="0" smtClean="0">
                <a:solidFill>
                  <a:srgbClr val="0000FF"/>
                </a:solidFill>
              </a:rPr>
              <a:t>(วิบูลย์)</a:t>
            </a:r>
            <a:endParaRPr lang="en-US" sz="2000" b="1" dirty="0" smtClean="0">
              <a:solidFill>
                <a:srgbClr val="0000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0160" y="2492896"/>
            <a:ext cx="6516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smtClean="0">
                <a:solidFill>
                  <a:srgbClr val="9900CC"/>
                </a:solidFill>
              </a:rPr>
              <a:t> </a:t>
            </a:r>
            <a:r>
              <a:rPr lang="en-US" sz="2400" b="1" dirty="0" smtClean="0">
                <a:solidFill>
                  <a:srgbClr val="9900CC"/>
                </a:solidFill>
              </a:rPr>
              <a:t>1.  </a:t>
            </a:r>
            <a:r>
              <a:rPr lang="th-TH" sz="3200" b="1" dirty="0" smtClean="0">
                <a:solidFill>
                  <a:srgbClr val="9900CC"/>
                </a:solidFill>
              </a:rPr>
              <a:t>ปัญหา </a:t>
            </a:r>
            <a:r>
              <a:rPr lang="th-TH" sz="3200" b="1" i="1" dirty="0" smtClean="0">
                <a:solidFill>
                  <a:srgbClr val="9900CC"/>
                </a:solidFill>
              </a:rPr>
              <a:t>และ </a:t>
            </a:r>
            <a:r>
              <a:rPr lang="th-TH" sz="3200" b="1" dirty="0" smtClean="0">
                <a:solidFill>
                  <a:srgbClr val="9900CC"/>
                </a:solidFill>
              </a:rPr>
              <a:t>ผลเสีย ของ ภาวะ</a:t>
            </a:r>
            <a:r>
              <a:rPr lang="th-TH" sz="3200" b="1" dirty="0" err="1" smtClean="0">
                <a:solidFill>
                  <a:srgbClr val="9900CC"/>
                </a:solidFill>
              </a:rPr>
              <a:t>ทุพโภชนาการผป</a:t>
            </a:r>
            <a:r>
              <a:rPr lang="th-TH" sz="3200" b="1" dirty="0" smtClean="0">
                <a:solidFill>
                  <a:srgbClr val="9900CC"/>
                </a:solidFill>
              </a:rPr>
              <a:t>.</a:t>
            </a:r>
            <a:endParaRPr lang="th-TH" sz="3200" b="1" dirty="0">
              <a:solidFill>
                <a:srgbClr val="9900CC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8424" y="4005064"/>
            <a:ext cx="8596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9900CC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3.  </a:t>
            </a:r>
            <a:r>
              <a:rPr lang="th-TH" sz="3200" b="1" dirty="0" smtClean="0">
                <a:solidFill>
                  <a:srgbClr val="0000FF"/>
                </a:solidFill>
              </a:rPr>
              <a:t>ปัญหา การ</a:t>
            </a:r>
            <a:r>
              <a:rPr lang="th-TH" sz="3200" b="1" dirty="0">
                <a:solidFill>
                  <a:srgbClr val="0000FF"/>
                </a:solidFill>
              </a:rPr>
              <a:t>ทำงานเป็นทีม (</a:t>
            </a:r>
            <a:r>
              <a:rPr lang="en-US" sz="2400" b="1" dirty="0">
                <a:solidFill>
                  <a:srgbClr val="0000FF"/>
                </a:solidFill>
              </a:rPr>
              <a:t>NST</a:t>
            </a:r>
            <a:r>
              <a:rPr lang="en-US" sz="2000" dirty="0">
                <a:solidFill>
                  <a:srgbClr val="0000FF"/>
                </a:solidFill>
              </a:rPr>
              <a:t>)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</a:rPr>
              <a:t>  </a:t>
            </a:r>
            <a:r>
              <a:rPr lang="th-TH" b="1" dirty="0" smtClean="0">
                <a:solidFill>
                  <a:srgbClr val="0000FF"/>
                </a:solidFill>
              </a:rPr>
              <a:t>จึง</a:t>
            </a:r>
            <a:r>
              <a:rPr lang="th-TH" b="1" dirty="0">
                <a:solidFill>
                  <a:srgbClr val="0000FF"/>
                </a:solidFill>
              </a:rPr>
              <a:t>เชิญ</a:t>
            </a:r>
            <a:r>
              <a:rPr lang="th-TH" b="1" dirty="0" smtClean="0">
                <a:solidFill>
                  <a:srgbClr val="0000FF"/>
                </a:solidFill>
              </a:rPr>
              <a:t>ชวนให้มากัน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 ทั้ง ศัลยแพทย์</a:t>
            </a:r>
            <a:r>
              <a:rPr lang="th-TH" b="1" dirty="0">
                <a:solidFill>
                  <a:srgbClr val="0000FF"/>
                </a:solidFill>
              </a:rPr>
              <a:t>, </a:t>
            </a:r>
            <a:endParaRPr lang="en-US" b="1" dirty="0" smtClean="0">
              <a:solidFill>
                <a:srgbClr val="0000FF"/>
              </a:solidFill>
            </a:endParaRPr>
          </a:p>
          <a:p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    </a:t>
            </a:r>
            <a:r>
              <a:rPr lang="th-TH" b="1" dirty="0" smtClean="0">
                <a:solidFill>
                  <a:srgbClr val="0000FF"/>
                </a:solidFill>
              </a:rPr>
              <a:t>อา</a:t>
            </a:r>
            <a:r>
              <a:rPr lang="th-TH" b="1" dirty="0" err="1">
                <a:solidFill>
                  <a:srgbClr val="0000FF"/>
                </a:solidFill>
              </a:rPr>
              <a:t>ยุร</a:t>
            </a:r>
            <a:r>
              <a:rPr lang="th-TH" b="1" dirty="0">
                <a:solidFill>
                  <a:srgbClr val="0000FF"/>
                </a:solidFill>
              </a:rPr>
              <a:t>แพทย์, </a:t>
            </a:r>
            <a:r>
              <a:rPr lang="th-TH" b="1" dirty="0" smtClean="0">
                <a:solidFill>
                  <a:srgbClr val="0000FF"/>
                </a:solidFill>
              </a:rPr>
              <a:t>พยาบาล </a:t>
            </a:r>
            <a:r>
              <a:rPr lang="en-US" b="1" dirty="0" smtClean="0">
                <a:solidFill>
                  <a:srgbClr val="0000FF"/>
                </a:solidFill>
              </a:rPr>
              <a:t>-</a:t>
            </a:r>
            <a:r>
              <a:rPr lang="th-TH" b="1" dirty="0" smtClean="0">
                <a:solidFill>
                  <a:srgbClr val="0000FF"/>
                </a:solidFill>
              </a:rPr>
              <a:t> </a:t>
            </a:r>
            <a:r>
              <a:rPr lang="th-TH" b="1" u="sng" dirty="0" err="1" smtClean="0">
                <a:solidFill>
                  <a:srgbClr val="0000FF"/>
                </a:solidFill>
              </a:rPr>
              <a:t>พยบ</a:t>
            </a:r>
            <a:r>
              <a:rPr lang="th-TH" b="1" u="sng" dirty="0" smtClean="0">
                <a:solidFill>
                  <a:srgbClr val="0000FF"/>
                </a:solidFill>
              </a:rPr>
              <a:t>.</a:t>
            </a:r>
            <a:r>
              <a:rPr lang="th-TH" b="1" u="sng" dirty="0" err="1" smtClean="0">
                <a:solidFill>
                  <a:srgbClr val="0000FF"/>
                </a:solidFill>
              </a:rPr>
              <a:t>โภชน</a:t>
            </a:r>
            <a:r>
              <a:rPr lang="th-TH" b="1" u="sng" dirty="0" smtClean="0">
                <a:solidFill>
                  <a:srgbClr val="0000FF"/>
                </a:solidFill>
              </a:rPr>
              <a:t>บำบัด</a:t>
            </a:r>
            <a:r>
              <a:rPr lang="th-TH" b="1" dirty="0" smtClean="0">
                <a:solidFill>
                  <a:srgbClr val="0000FF"/>
                </a:solidFill>
              </a:rPr>
              <a:t>, นักโภชนาการ-</a:t>
            </a:r>
            <a:r>
              <a:rPr lang="th-TH" b="1" u="sng" dirty="0">
                <a:solidFill>
                  <a:srgbClr val="0000FF"/>
                </a:solidFill>
              </a:rPr>
              <a:t>นักกำหนดอาหาร </a:t>
            </a:r>
            <a:endParaRPr lang="th-TH" b="1" u="sng" dirty="0" smtClean="0">
              <a:solidFill>
                <a:srgbClr val="0000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3568" y="2996952"/>
            <a:ext cx="78843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9900CC"/>
                </a:solidFill>
              </a:rPr>
              <a:t> </a:t>
            </a:r>
            <a:r>
              <a:rPr lang="th-TH" sz="2400" b="1" dirty="0" smtClean="0">
                <a:solidFill>
                  <a:srgbClr val="9900CC"/>
                </a:solidFill>
              </a:rPr>
              <a:t> </a:t>
            </a:r>
            <a:r>
              <a:rPr lang="en-US" sz="2400" b="1" dirty="0" smtClean="0">
                <a:solidFill>
                  <a:srgbClr val="9900CC"/>
                </a:solidFill>
              </a:rPr>
              <a:t>2.  </a:t>
            </a:r>
            <a:r>
              <a:rPr lang="th-TH" sz="3200" b="1" dirty="0" smtClean="0">
                <a:solidFill>
                  <a:srgbClr val="9900CC"/>
                </a:solidFill>
              </a:rPr>
              <a:t>ปัญหา ด้านบุคลากร ที่จะช่วยกันดูแลรักษา ด้าน</a:t>
            </a:r>
            <a:r>
              <a:rPr lang="th-TH" sz="3200" b="1" dirty="0" err="1" smtClean="0">
                <a:solidFill>
                  <a:srgbClr val="9900CC"/>
                </a:solidFill>
              </a:rPr>
              <a:t>โภชน</a:t>
            </a:r>
            <a:r>
              <a:rPr lang="th-TH" sz="3200" b="1" dirty="0" smtClean="0">
                <a:solidFill>
                  <a:srgbClr val="9900CC"/>
                </a:solidFill>
              </a:rPr>
              <a:t>บำบัด                                                               </a:t>
            </a:r>
          </a:p>
          <a:p>
            <a:r>
              <a:rPr lang="th-TH" sz="3200" b="1" dirty="0">
                <a:solidFill>
                  <a:srgbClr val="9900CC"/>
                </a:solidFill>
              </a:rPr>
              <a:t> </a:t>
            </a:r>
            <a:r>
              <a:rPr lang="th-TH" sz="3200" b="1" dirty="0" smtClean="0">
                <a:solidFill>
                  <a:srgbClr val="9900CC"/>
                </a:solidFill>
              </a:rPr>
              <a:t>     (แพทย์, </a:t>
            </a:r>
            <a:r>
              <a:rPr lang="en-US" sz="3200" b="1" dirty="0" smtClean="0">
                <a:solidFill>
                  <a:srgbClr val="9900CC"/>
                </a:solidFill>
              </a:rPr>
              <a:t> </a:t>
            </a:r>
            <a:r>
              <a:rPr lang="th-TH" sz="3200" b="1" dirty="0" err="1" smtClean="0">
                <a:solidFill>
                  <a:srgbClr val="9900CC"/>
                </a:solidFill>
              </a:rPr>
              <a:t>พยบ</a:t>
            </a:r>
            <a:r>
              <a:rPr lang="th-TH" sz="3200" b="1" dirty="0" smtClean="0">
                <a:solidFill>
                  <a:srgbClr val="9900CC"/>
                </a:solidFill>
              </a:rPr>
              <a:t>.</a:t>
            </a:r>
            <a:r>
              <a:rPr lang="th-TH" sz="3200" b="1" dirty="0">
                <a:solidFill>
                  <a:srgbClr val="9900CC"/>
                </a:solidFill>
              </a:rPr>
              <a:t>, </a:t>
            </a:r>
            <a:r>
              <a:rPr lang="th-TH" sz="3200" b="1" dirty="0" smtClean="0">
                <a:solidFill>
                  <a:srgbClr val="9900CC"/>
                </a:solidFill>
              </a:rPr>
              <a:t>นัก</a:t>
            </a:r>
            <a:r>
              <a:rPr lang="th-TH" sz="3200" b="1" dirty="0">
                <a:solidFill>
                  <a:srgbClr val="9900CC"/>
                </a:solidFill>
              </a:rPr>
              <a:t>โภชนาการ-นัก</a:t>
            </a:r>
            <a:r>
              <a:rPr lang="th-TH" sz="3200" b="1" dirty="0" smtClean="0">
                <a:solidFill>
                  <a:srgbClr val="9900CC"/>
                </a:solidFill>
              </a:rPr>
              <a:t>กำหนดอาหาร, เภสัชกร)</a:t>
            </a:r>
          </a:p>
        </p:txBody>
      </p:sp>
      <p:sp>
        <p:nvSpPr>
          <p:cNvPr id="9" name="Rectangle 8"/>
          <p:cNvSpPr/>
          <p:nvPr/>
        </p:nvSpPr>
        <p:spPr>
          <a:xfrm>
            <a:off x="576064" y="5013176"/>
            <a:ext cx="81003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9900CC"/>
                </a:solidFill>
              </a:rPr>
              <a:t> 4.  </a:t>
            </a:r>
            <a:r>
              <a:rPr lang="th-TH" sz="3200" b="1" dirty="0" smtClean="0">
                <a:solidFill>
                  <a:srgbClr val="9900CC"/>
                </a:solidFill>
              </a:rPr>
              <a:t>การ</a:t>
            </a:r>
            <a:r>
              <a:rPr lang="th-TH" sz="3200" b="1" dirty="0">
                <a:solidFill>
                  <a:srgbClr val="9900CC"/>
                </a:solidFill>
              </a:rPr>
              <a:t>ก่อตั้ง</a:t>
            </a:r>
            <a:r>
              <a:rPr lang="th-TH" sz="3200" b="1" dirty="0" smtClean="0">
                <a:solidFill>
                  <a:srgbClr val="9900CC"/>
                </a:solidFill>
              </a:rPr>
              <a:t>กลุ่ม </a:t>
            </a:r>
            <a:r>
              <a:rPr lang="th-TH" sz="3200" b="1" i="1" dirty="0" smtClean="0">
                <a:solidFill>
                  <a:srgbClr val="9900CC"/>
                </a:solidFill>
              </a:rPr>
              <a:t>หรือ</a:t>
            </a:r>
            <a:r>
              <a:rPr lang="th-TH" sz="3200" b="1" dirty="0" smtClean="0">
                <a:solidFill>
                  <a:srgbClr val="9900CC"/>
                </a:solidFill>
              </a:rPr>
              <a:t> เครือข่าย </a:t>
            </a:r>
            <a:r>
              <a:rPr lang="th-TH" sz="3200" b="1" dirty="0">
                <a:solidFill>
                  <a:srgbClr val="9900CC"/>
                </a:solidFill>
              </a:rPr>
              <a:t>เพื่อ</a:t>
            </a:r>
            <a:r>
              <a:rPr lang="th-TH" sz="3200" b="1" dirty="0" smtClean="0">
                <a:solidFill>
                  <a:srgbClr val="9900CC"/>
                </a:solidFill>
              </a:rPr>
              <a:t>ประสานงาน  ปรึกษาหารือ</a:t>
            </a:r>
          </a:p>
          <a:p>
            <a:r>
              <a:rPr lang="th-TH" sz="3200" b="1" dirty="0">
                <a:solidFill>
                  <a:srgbClr val="9900CC"/>
                </a:solidFill>
              </a:rPr>
              <a:t> </a:t>
            </a:r>
            <a:r>
              <a:rPr lang="th-TH" sz="3200" b="1" dirty="0" smtClean="0">
                <a:solidFill>
                  <a:srgbClr val="9900CC"/>
                </a:solidFill>
              </a:rPr>
              <a:t>       </a:t>
            </a:r>
            <a:r>
              <a:rPr lang="en-US" sz="3200" b="1" dirty="0" smtClean="0">
                <a:solidFill>
                  <a:srgbClr val="9900CC"/>
                </a:solidFill>
              </a:rPr>
              <a:t>     </a:t>
            </a:r>
            <a:r>
              <a:rPr lang="th-TH" sz="3200" b="1" dirty="0" smtClean="0">
                <a:solidFill>
                  <a:srgbClr val="9900CC"/>
                </a:solidFill>
              </a:rPr>
              <a:t>ช่วยเหลือเกื้อกูล</a:t>
            </a:r>
            <a:r>
              <a:rPr lang="en-US" sz="3200" b="1" dirty="0" smtClean="0">
                <a:solidFill>
                  <a:srgbClr val="9900CC"/>
                </a:solidFill>
              </a:rPr>
              <a:t>   </a:t>
            </a:r>
            <a:r>
              <a:rPr lang="th-TH" sz="3200" b="1" dirty="0" smtClean="0">
                <a:solidFill>
                  <a:srgbClr val="9900CC"/>
                </a:solidFill>
              </a:rPr>
              <a:t>ซึ่ง</a:t>
            </a:r>
            <a:r>
              <a:rPr lang="th-TH" sz="3200" b="1" dirty="0">
                <a:solidFill>
                  <a:srgbClr val="9900CC"/>
                </a:solidFill>
              </a:rPr>
              <a:t>กันและ</a:t>
            </a:r>
            <a:r>
              <a:rPr lang="th-TH" sz="3200" b="1" dirty="0" smtClean="0">
                <a:solidFill>
                  <a:srgbClr val="9900CC"/>
                </a:solidFill>
              </a:rPr>
              <a:t>กัน</a:t>
            </a:r>
            <a:r>
              <a:rPr lang="en-US" sz="3200" b="1" dirty="0" smtClean="0">
                <a:solidFill>
                  <a:srgbClr val="9900CC"/>
                </a:solidFill>
              </a:rPr>
              <a:t>  </a:t>
            </a:r>
            <a:r>
              <a:rPr lang="th-TH" sz="3200" b="1" dirty="0" smtClean="0">
                <a:solidFill>
                  <a:srgbClr val="9900CC"/>
                </a:solidFill>
              </a:rPr>
              <a:t>ในการ</a:t>
            </a:r>
            <a:r>
              <a:rPr lang="th-TH" sz="3200" b="1" dirty="0" err="1" smtClean="0">
                <a:solidFill>
                  <a:srgbClr val="9900CC"/>
                </a:solidFill>
              </a:rPr>
              <a:t>ดูแลผป</a:t>
            </a:r>
            <a:r>
              <a:rPr lang="en-US" sz="3200" b="1" dirty="0">
                <a:solidFill>
                  <a:srgbClr val="9900CC"/>
                </a:solidFill>
              </a:rPr>
              <a:t>.</a:t>
            </a:r>
            <a:endParaRPr lang="th-TH" sz="3200" b="1" dirty="0" smtClean="0">
              <a:solidFill>
                <a:srgbClr val="9900C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67879" y="6084585"/>
            <a:ext cx="58004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9900CC"/>
                </a:solidFill>
              </a:rPr>
              <a:t>  5.  </a:t>
            </a:r>
            <a:r>
              <a:rPr lang="th-TH" sz="3200" b="1" dirty="0" smtClean="0">
                <a:solidFill>
                  <a:srgbClr val="9900CC"/>
                </a:solidFill>
              </a:rPr>
              <a:t>การสรร</a:t>
            </a:r>
            <a:r>
              <a:rPr lang="th-TH" sz="3200" b="1" dirty="0">
                <a:solidFill>
                  <a:srgbClr val="9900CC"/>
                </a:solidFill>
              </a:rPr>
              <a:t>หา</a:t>
            </a:r>
            <a:r>
              <a:rPr lang="th-TH" sz="3200" b="1" dirty="0" smtClean="0">
                <a:solidFill>
                  <a:srgbClr val="9900CC"/>
                </a:solidFill>
              </a:rPr>
              <a:t>ทีม </a:t>
            </a:r>
            <a:r>
              <a:rPr lang="th-TH" sz="3200" b="1" i="1" dirty="0" smtClean="0">
                <a:solidFill>
                  <a:srgbClr val="9900CC"/>
                </a:solidFill>
              </a:rPr>
              <a:t>หรือ </a:t>
            </a:r>
            <a:r>
              <a:rPr lang="th-TH" sz="3200" b="1" dirty="0" smtClean="0">
                <a:solidFill>
                  <a:srgbClr val="9900CC"/>
                </a:solidFill>
              </a:rPr>
              <a:t>ผู้รับผิดชอบ</a:t>
            </a:r>
            <a:r>
              <a:rPr lang="th-TH" sz="3200" b="1" dirty="0">
                <a:solidFill>
                  <a:srgbClr val="9900CC"/>
                </a:solidFill>
              </a:rPr>
              <a:t>ประจำ</a:t>
            </a:r>
            <a:r>
              <a:rPr lang="th-TH" sz="3200" b="1" dirty="0" smtClean="0">
                <a:solidFill>
                  <a:srgbClr val="9900CC"/>
                </a:solidFill>
              </a:rPr>
              <a:t>เขต</a:t>
            </a:r>
            <a:endParaRPr lang="th-TH" sz="3200" b="1" dirty="0">
              <a:solidFill>
                <a:srgbClr val="99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11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35696" y="2276872"/>
            <a:ext cx="57596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solidFill>
                  <a:srgbClr val="9900CC"/>
                </a:solidFill>
              </a:rPr>
              <a:t> </a:t>
            </a:r>
            <a:r>
              <a:rPr lang="en-US" sz="2000" b="1" dirty="0" smtClean="0">
                <a:solidFill>
                  <a:srgbClr val="9900CC"/>
                </a:solidFill>
              </a:rPr>
              <a:t>6.</a:t>
            </a:r>
            <a:r>
              <a:rPr lang="th-TH" sz="2000" b="1" dirty="0" smtClean="0">
                <a:solidFill>
                  <a:srgbClr val="9900CC"/>
                </a:solidFill>
              </a:rPr>
              <a:t> </a:t>
            </a:r>
            <a:r>
              <a:rPr lang="en-US" sz="2000" b="1" dirty="0" smtClean="0">
                <a:solidFill>
                  <a:srgbClr val="9900CC"/>
                </a:solidFill>
              </a:rPr>
              <a:t> </a:t>
            </a:r>
            <a:r>
              <a:rPr lang="th-TH" b="1" dirty="0" smtClean="0">
                <a:solidFill>
                  <a:srgbClr val="9900CC"/>
                </a:solidFill>
              </a:rPr>
              <a:t>เพื่อมาร่วมด้วยช่วยกัน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th-TH" b="1" dirty="0" smtClean="0">
                <a:solidFill>
                  <a:srgbClr val="9900CC"/>
                </a:solidFill>
              </a:rPr>
              <a:t>ช่วยคิด ช่วยแก้ไข  ปัญหา</a:t>
            </a:r>
            <a:r>
              <a:rPr lang="en-US" b="1" dirty="0" smtClean="0">
                <a:solidFill>
                  <a:srgbClr val="9900CC"/>
                </a:solidFill>
              </a:rPr>
              <a:t>                                                  </a:t>
            </a:r>
          </a:p>
          <a:p>
            <a:r>
              <a:rPr lang="en-US" b="1" dirty="0">
                <a:solidFill>
                  <a:srgbClr val="9900CC"/>
                </a:solidFill>
              </a:rPr>
              <a:t> </a:t>
            </a:r>
            <a:r>
              <a:rPr lang="en-US" b="1" dirty="0" smtClean="0">
                <a:solidFill>
                  <a:srgbClr val="9900CC"/>
                </a:solidFill>
              </a:rPr>
              <a:t>      </a:t>
            </a:r>
            <a:r>
              <a:rPr lang="th-TH" b="1" dirty="0" smtClean="0">
                <a:solidFill>
                  <a:srgbClr val="9900CC"/>
                </a:solidFill>
              </a:rPr>
              <a:t>ภาวะ</a:t>
            </a:r>
            <a:r>
              <a:rPr lang="th-TH" b="1" dirty="0" err="1" smtClean="0">
                <a:solidFill>
                  <a:srgbClr val="9900CC"/>
                </a:solidFill>
              </a:rPr>
              <a:t>ทุพ</a:t>
            </a:r>
            <a:r>
              <a:rPr lang="th-TH" b="1" dirty="0" smtClean="0">
                <a:solidFill>
                  <a:srgbClr val="9900CC"/>
                </a:solidFill>
              </a:rPr>
              <a:t>โภชนาการ</a:t>
            </a:r>
            <a:r>
              <a:rPr lang="th-TH" b="1" dirty="0" err="1" smtClean="0">
                <a:solidFill>
                  <a:srgbClr val="9900CC"/>
                </a:solidFill>
              </a:rPr>
              <a:t>ของผป</a:t>
            </a:r>
            <a:r>
              <a:rPr lang="th-TH" b="1" dirty="0" smtClean="0">
                <a:solidFill>
                  <a:srgbClr val="9900CC"/>
                </a:solidFill>
              </a:rPr>
              <a:t>. 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th-TH" b="1" dirty="0" smtClean="0">
                <a:solidFill>
                  <a:srgbClr val="9900CC"/>
                </a:solidFill>
              </a:rPr>
              <a:t>อย่างเป็นระบบ</a:t>
            </a:r>
          </a:p>
        </p:txBody>
      </p:sp>
      <p:sp>
        <p:nvSpPr>
          <p:cNvPr id="6" name="Rectangle 5"/>
          <p:cNvSpPr/>
          <p:nvPr/>
        </p:nvSpPr>
        <p:spPr>
          <a:xfrm>
            <a:off x="467544" y="404664"/>
            <a:ext cx="3300470" cy="646331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3600" b="1" dirty="0" smtClean="0">
                <a:solidFill>
                  <a:srgbClr val="0000FF"/>
                </a:solidFill>
              </a:rPr>
              <a:t>  </a:t>
            </a:r>
            <a:r>
              <a:rPr lang="th-TH" sz="3200" b="1" dirty="0" smtClean="0">
                <a:solidFill>
                  <a:srgbClr val="0000FF"/>
                </a:solidFill>
              </a:rPr>
              <a:t>วันที่ </a:t>
            </a:r>
            <a:r>
              <a:rPr lang="th-TH" sz="3200" b="1" dirty="0">
                <a:solidFill>
                  <a:srgbClr val="0000FF"/>
                </a:solidFill>
              </a:rPr>
              <a:t>17 สิงหาคม </a:t>
            </a:r>
            <a:r>
              <a:rPr lang="th-TH" sz="3200" b="1" dirty="0" smtClean="0">
                <a:solidFill>
                  <a:srgbClr val="0000FF"/>
                </a:solidFill>
              </a:rPr>
              <a:t>2560</a:t>
            </a:r>
            <a:endParaRPr lang="th-TH" sz="3200" b="1" dirty="0">
              <a:solidFill>
                <a:srgbClr val="0000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99992" y="474931"/>
            <a:ext cx="4176464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0000FF"/>
                </a:solidFill>
              </a:rPr>
              <a:t> 09.15</a:t>
            </a:r>
            <a:r>
              <a:rPr lang="en-US" b="1" dirty="0" smtClean="0">
                <a:solidFill>
                  <a:srgbClr val="0000FF"/>
                </a:solidFill>
              </a:rPr>
              <a:t>-</a:t>
            </a:r>
            <a:r>
              <a:rPr lang="th-TH" b="1" dirty="0" smtClean="0">
                <a:solidFill>
                  <a:srgbClr val="0000FF"/>
                </a:solidFill>
              </a:rPr>
              <a:t>09.45   </a:t>
            </a:r>
            <a:r>
              <a:rPr lang="th-TH" b="1" dirty="0" smtClean="0">
                <a:solidFill>
                  <a:srgbClr val="FF0000"/>
                </a:solidFill>
              </a:rPr>
              <a:t>ชี้แจงโครงการ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th-TH" b="1" dirty="0" smtClean="0">
                <a:solidFill>
                  <a:srgbClr val="FF0000"/>
                </a:solidFill>
              </a:rPr>
              <a:t> </a:t>
            </a:r>
            <a:r>
              <a:rPr lang="th-TH" sz="2400" b="1" dirty="0" smtClean="0">
                <a:solidFill>
                  <a:srgbClr val="0000FF"/>
                </a:solidFill>
              </a:rPr>
              <a:t>(วิบูลย์)</a:t>
            </a:r>
            <a:endParaRPr lang="en-US" sz="2000" b="1" dirty="0" smtClean="0">
              <a:solidFill>
                <a:srgbClr val="0000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15616" y="1196752"/>
            <a:ext cx="7056784" cy="9541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วันนี้พวกเรา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มารวมตัวกัน ณ ที่แห่งนี้ ทำไมกัน </a:t>
            </a:r>
            <a:r>
              <a:rPr lang="en-US" b="1" dirty="0" smtClean="0">
                <a:solidFill>
                  <a:srgbClr val="0000FF"/>
                </a:solidFill>
              </a:rPr>
              <a:t>? </a:t>
            </a:r>
            <a:r>
              <a:rPr lang="th-TH" b="1" dirty="0" smtClean="0">
                <a:solidFill>
                  <a:srgbClr val="0000FF"/>
                </a:solidFill>
              </a:rPr>
              <a:t>เพราะอะไร </a:t>
            </a:r>
            <a:r>
              <a:rPr lang="en-US" b="1" dirty="0" smtClean="0">
                <a:solidFill>
                  <a:srgbClr val="0000FF"/>
                </a:solidFill>
              </a:rPr>
              <a:t>? </a:t>
            </a:r>
            <a:endParaRPr lang="th-TH" b="1" dirty="0" smtClean="0">
              <a:solidFill>
                <a:srgbClr val="0000FF"/>
              </a:solidFill>
            </a:endParaRPr>
          </a:p>
          <a:p>
            <a:r>
              <a:rPr lang="th-TH" b="1" dirty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      เพื่ออะไร </a:t>
            </a:r>
            <a:r>
              <a:rPr lang="en-US" b="1" dirty="0" smtClean="0">
                <a:solidFill>
                  <a:srgbClr val="0000FF"/>
                </a:solidFill>
              </a:rPr>
              <a:t>?</a:t>
            </a:r>
            <a:r>
              <a:rPr lang="th-TH" b="1" dirty="0" smtClean="0">
                <a:solidFill>
                  <a:srgbClr val="0000FF"/>
                </a:solidFill>
              </a:rPr>
              <a:t>  แล้วจะทำอย่างไร </a:t>
            </a:r>
            <a:r>
              <a:rPr lang="en-US" b="1" dirty="0" smtClean="0">
                <a:solidFill>
                  <a:srgbClr val="0000FF"/>
                </a:solidFill>
              </a:rPr>
              <a:t>?  </a:t>
            </a:r>
            <a:r>
              <a:rPr lang="th-TH" b="1" dirty="0" smtClean="0">
                <a:solidFill>
                  <a:srgbClr val="0000FF"/>
                </a:solidFill>
              </a:rPr>
              <a:t>  มีแนวทางอย่างไร </a:t>
            </a:r>
            <a:r>
              <a:rPr lang="en-US" b="1" dirty="0" smtClean="0">
                <a:solidFill>
                  <a:srgbClr val="0000FF"/>
                </a:solidFill>
              </a:rPr>
              <a:t>? </a:t>
            </a:r>
            <a:endParaRPr lang="th-TH" b="1" dirty="0" smtClean="0">
              <a:solidFill>
                <a:srgbClr val="0000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1520" y="6074132"/>
            <a:ext cx="8640960" cy="523220"/>
          </a:xfrm>
          <a:prstGeom prst="rect">
            <a:avLst/>
          </a:prstGeom>
          <a:solidFill>
            <a:srgbClr val="0000FF"/>
          </a:solidFill>
          <a:ln>
            <a:solidFill>
              <a:srgbClr val="00FFFF"/>
            </a:solidFill>
          </a:ln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</a:rPr>
              <a:t> ในนามของ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th-TH" b="1" dirty="0" err="1" smtClean="0">
                <a:solidFill>
                  <a:schemeClr val="bg1"/>
                </a:solidFill>
              </a:rPr>
              <a:t>ผป</a:t>
            </a:r>
            <a:r>
              <a:rPr lang="th-TH" b="1" dirty="0" smtClean="0">
                <a:solidFill>
                  <a:schemeClr val="bg1"/>
                </a:solidFill>
              </a:rPr>
              <a:t>.  ขอขอบคุณ  </a:t>
            </a:r>
            <a:r>
              <a:rPr lang="th-TH" b="1" dirty="0" err="1" smtClean="0">
                <a:solidFill>
                  <a:srgbClr val="00FFFF"/>
                </a:solidFill>
              </a:rPr>
              <a:t>สธ</a:t>
            </a:r>
            <a:r>
              <a:rPr lang="th-TH" b="1" dirty="0" smtClean="0">
                <a:solidFill>
                  <a:srgbClr val="00FFFF"/>
                </a:solidFill>
              </a:rPr>
              <a:t>.,</a:t>
            </a:r>
            <a:r>
              <a:rPr lang="th-TH" b="1" dirty="0" smtClean="0">
                <a:solidFill>
                  <a:schemeClr val="bg1"/>
                </a:solidFill>
              </a:rPr>
              <a:t>  </a:t>
            </a:r>
            <a:r>
              <a:rPr lang="en-US" sz="2400" b="1" dirty="0" smtClean="0">
                <a:solidFill>
                  <a:srgbClr val="FFFF00"/>
                </a:solidFill>
              </a:rPr>
              <a:t>SPENT</a:t>
            </a:r>
            <a:r>
              <a:rPr lang="en-US" sz="2400" b="1" dirty="0" smtClean="0">
                <a:solidFill>
                  <a:schemeClr val="bg1"/>
                </a:solidFill>
              </a:rPr>
              <a:t>, 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b="1" dirty="0" smtClean="0">
                <a:solidFill>
                  <a:schemeClr val="bg1"/>
                </a:solidFill>
              </a:rPr>
              <a:t>ที่สำคัญที่สุด  ก็คือ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th-TH" b="1" dirty="0" smtClean="0">
                <a:solidFill>
                  <a:srgbClr val="FF99FF"/>
                </a:solidFill>
              </a:rPr>
              <a:t>พวกเราทุกคน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8520" y="4057908"/>
            <a:ext cx="8999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 8.  </a:t>
            </a:r>
            <a:r>
              <a:rPr lang="th-TH" b="1" dirty="0" smtClean="0">
                <a:solidFill>
                  <a:srgbClr val="0000FF"/>
                </a:solidFill>
              </a:rPr>
              <a:t>ขั้นตอนแรก คือ วันที่ </a:t>
            </a:r>
            <a:r>
              <a:rPr lang="en-US" sz="2000" b="1" dirty="0" smtClean="0">
                <a:solidFill>
                  <a:srgbClr val="0000FF"/>
                </a:solidFill>
              </a:rPr>
              <a:t>17-18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err="1" smtClean="0">
                <a:solidFill>
                  <a:srgbClr val="0000FF"/>
                </a:solidFill>
              </a:rPr>
              <a:t>สค</a:t>
            </a:r>
            <a:r>
              <a:rPr lang="th-TH" b="1" dirty="0" smtClean="0">
                <a:solidFill>
                  <a:srgbClr val="0000FF"/>
                </a:solidFill>
              </a:rPr>
              <a:t>.</a:t>
            </a:r>
            <a:r>
              <a:rPr lang="en-US" sz="2000" b="1" dirty="0" smtClean="0">
                <a:solidFill>
                  <a:srgbClr val="0000FF"/>
                </a:solidFill>
              </a:rPr>
              <a:t>60</a:t>
            </a:r>
            <a:r>
              <a:rPr lang="th-TH" sz="2000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 จัดประชุมเชิง</a:t>
            </a:r>
            <a:r>
              <a:rPr lang="th-TH" b="1" dirty="0" err="1" smtClean="0">
                <a:solidFill>
                  <a:srgbClr val="0000FF"/>
                </a:solidFill>
              </a:rPr>
              <a:t>ปฎิบัติ</a:t>
            </a:r>
            <a:r>
              <a:rPr lang="th-TH" b="1" dirty="0" smtClean="0">
                <a:solidFill>
                  <a:srgbClr val="0000FF"/>
                </a:solidFill>
              </a:rPr>
              <a:t>การ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i="1" dirty="0" smtClean="0">
                <a:solidFill>
                  <a:srgbClr val="0000FF"/>
                </a:solidFill>
              </a:rPr>
              <a:t>และ</a:t>
            </a:r>
            <a:r>
              <a:rPr lang="th-TH" b="1" dirty="0" smtClean="0">
                <a:solidFill>
                  <a:srgbClr val="0000FF"/>
                </a:solidFill>
              </a:rPr>
              <a:t> ชี้แจงโครงการ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403648" y="3140968"/>
            <a:ext cx="67248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9900CC"/>
                </a:solidFill>
              </a:rPr>
              <a:t> 7.  </a:t>
            </a:r>
            <a:r>
              <a:rPr lang="th-TH" b="1" dirty="0" smtClean="0">
                <a:solidFill>
                  <a:srgbClr val="9900CC"/>
                </a:solidFill>
              </a:rPr>
              <a:t>มาช่วยกันพัฒนา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th-TH" b="1" dirty="0" smtClean="0">
                <a:solidFill>
                  <a:srgbClr val="9900CC"/>
                </a:solidFill>
              </a:rPr>
              <a:t>รพ.คุณภาพ</a:t>
            </a:r>
            <a:r>
              <a:rPr lang="th-TH" b="1" dirty="0" err="1" smtClean="0">
                <a:solidFill>
                  <a:srgbClr val="9900CC"/>
                </a:solidFill>
              </a:rPr>
              <a:t>โภชน</a:t>
            </a:r>
            <a:r>
              <a:rPr lang="th-TH" b="1" dirty="0" smtClean="0">
                <a:solidFill>
                  <a:srgbClr val="9900CC"/>
                </a:solidFill>
              </a:rPr>
              <a:t>บำบัด  (</a:t>
            </a:r>
            <a:r>
              <a:rPr lang="th-TH" b="1" u="sng" dirty="0" smtClean="0">
                <a:solidFill>
                  <a:srgbClr val="9900CC"/>
                </a:solidFill>
              </a:rPr>
              <a:t>โครงการหลัก</a:t>
            </a:r>
            <a:r>
              <a:rPr lang="th-TH" b="1" dirty="0" smtClean="0">
                <a:solidFill>
                  <a:srgbClr val="9900CC"/>
                </a:solidFill>
              </a:rPr>
              <a:t>)</a:t>
            </a:r>
            <a:r>
              <a:rPr lang="en-US" b="1" dirty="0" smtClean="0">
                <a:solidFill>
                  <a:srgbClr val="9900CC"/>
                </a:solidFill>
              </a:rPr>
              <a:t>                                                        </a:t>
            </a:r>
          </a:p>
          <a:p>
            <a:r>
              <a:rPr lang="en-US" b="1" dirty="0">
                <a:solidFill>
                  <a:srgbClr val="9900CC"/>
                </a:solidFill>
              </a:rPr>
              <a:t> </a:t>
            </a:r>
            <a:r>
              <a:rPr lang="en-US" b="1" dirty="0" smtClean="0">
                <a:solidFill>
                  <a:srgbClr val="9900CC"/>
                </a:solidFill>
              </a:rPr>
              <a:t>      </a:t>
            </a:r>
            <a:r>
              <a:rPr lang="th-TH" b="1" dirty="0" smtClean="0">
                <a:solidFill>
                  <a:srgbClr val="9900CC"/>
                </a:solidFill>
              </a:rPr>
              <a:t> (ซึ่งกิจกรรม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th-TH" b="1" dirty="0" smtClean="0">
                <a:solidFill>
                  <a:srgbClr val="9900CC"/>
                </a:solidFill>
              </a:rPr>
              <a:t>ในวันนี้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th-TH" b="1" i="1" dirty="0" smtClean="0">
                <a:solidFill>
                  <a:srgbClr val="9900CC"/>
                </a:solidFill>
              </a:rPr>
              <a:t>และ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th-TH" b="1" dirty="0" smtClean="0">
                <a:solidFill>
                  <a:srgbClr val="9900CC"/>
                </a:solidFill>
              </a:rPr>
              <a:t>ช่วงนี้</a:t>
            </a:r>
            <a:r>
              <a:rPr lang="en-US" b="1" dirty="0" smtClean="0">
                <a:solidFill>
                  <a:srgbClr val="9900CC"/>
                </a:solidFill>
              </a:rPr>
              <a:t>   </a:t>
            </a:r>
            <a:r>
              <a:rPr lang="th-TH" b="1" dirty="0" smtClean="0">
                <a:solidFill>
                  <a:srgbClr val="9900CC"/>
                </a:solidFill>
              </a:rPr>
              <a:t>จะเป็น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th-TH" b="1" dirty="0" smtClean="0">
                <a:solidFill>
                  <a:srgbClr val="9900CC"/>
                </a:solidFill>
              </a:rPr>
              <a:t>ขั้นตอนแรก)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7504" y="5498068"/>
            <a:ext cx="8999984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 10. </a:t>
            </a:r>
            <a:r>
              <a:rPr lang="th-TH" b="1" dirty="0" smtClean="0">
                <a:solidFill>
                  <a:srgbClr val="0000FF"/>
                </a:solidFill>
              </a:rPr>
              <a:t>มาช่วยกันสร้างประวัติศาสตร์  (ยังไม่เคยมีกิจกรรมเช่นนี้มาก่อนในประเทศไทย)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5496" y="4501569"/>
            <a:ext cx="89999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9900CC"/>
                </a:solidFill>
              </a:rPr>
              <a:t>  9.  </a:t>
            </a:r>
            <a:r>
              <a:rPr lang="th-TH" b="1" dirty="0" smtClean="0">
                <a:solidFill>
                  <a:srgbClr val="9900CC"/>
                </a:solidFill>
              </a:rPr>
              <a:t>ต่อไป สำรวจความชุก  ภาวะทุ</a:t>
            </a:r>
            <a:r>
              <a:rPr lang="th-TH" b="1" dirty="0" err="1" smtClean="0">
                <a:solidFill>
                  <a:srgbClr val="9900CC"/>
                </a:solidFill>
              </a:rPr>
              <a:t>โภชนาการผป</a:t>
            </a:r>
            <a:r>
              <a:rPr lang="th-TH" b="1" dirty="0" smtClean="0">
                <a:solidFill>
                  <a:srgbClr val="9900CC"/>
                </a:solidFill>
              </a:rPr>
              <a:t>.ใน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th-TH" b="1" dirty="0" smtClean="0">
                <a:solidFill>
                  <a:srgbClr val="9900CC"/>
                </a:solidFill>
              </a:rPr>
              <a:t> รพ.ทั่วประเทศ วันที่ </a:t>
            </a:r>
            <a:r>
              <a:rPr lang="th-TH" sz="3200" b="1" dirty="0">
                <a:solidFill>
                  <a:srgbClr val="9900CC"/>
                </a:solidFill>
              </a:rPr>
              <a:t>6 </a:t>
            </a:r>
            <a:r>
              <a:rPr lang="th-TH" b="1" dirty="0" err="1" smtClean="0">
                <a:solidFill>
                  <a:srgbClr val="9900CC"/>
                </a:solidFill>
              </a:rPr>
              <a:t>กย</a:t>
            </a:r>
            <a:r>
              <a:rPr lang="th-TH" b="1" dirty="0" smtClean="0">
                <a:solidFill>
                  <a:srgbClr val="9900CC"/>
                </a:solidFill>
              </a:rPr>
              <a:t>.</a:t>
            </a:r>
            <a:r>
              <a:rPr lang="en-US" sz="2400" dirty="0" smtClean="0">
                <a:solidFill>
                  <a:srgbClr val="9900CC"/>
                </a:solidFill>
              </a:rPr>
              <a:t>60</a:t>
            </a:r>
            <a:r>
              <a:rPr lang="th-TH" sz="2400" b="1" dirty="0" smtClean="0">
                <a:solidFill>
                  <a:srgbClr val="9900CC"/>
                </a:solidFill>
              </a:rPr>
              <a:t>    </a:t>
            </a:r>
            <a:r>
              <a:rPr lang="th-TH" b="1" dirty="0" smtClean="0">
                <a:solidFill>
                  <a:srgbClr val="9900CC"/>
                </a:solidFill>
              </a:rPr>
              <a:t>                                    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</a:p>
          <a:p>
            <a:r>
              <a:rPr lang="en-US" b="1" dirty="0">
                <a:solidFill>
                  <a:srgbClr val="9900CC"/>
                </a:solidFill>
              </a:rPr>
              <a:t> </a:t>
            </a:r>
            <a:r>
              <a:rPr lang="en-US" b="1" dirty="0" smtClean="0">
                <a:solidFill>
                  <a:srgbClr val="9900CC"/>
                </a:solidFill>
              </a:rPr>
              <a:t>         </a:t>
            </a:r>
            <a:r>
              <a:rPr lang="en-US" sz="2400" dirty="0" smtClean="0">
                <a:solidFill>
                  <a:srgbClr val="9900CC"/>
                </a:solidFill>
              </a:rPr>
              <a:t>(</a:t>
            </a:r>
            <a:r>
              <a:rPr lang="en-US" sz="2400" b="1" dirty="0" smtClean="0">
                <a:solidFill>
                  <a:srgbClr val="9900CC"/>
                </a:solidFill>
              </a:rPr>
              <a:t> 1 day malnutrition nationwide survey</a:t>
            </a:r>
            <a:r>
              <a:rPr lang="th-TH" sz="2400" b="1" dirty="0" smtClean="0">
                <a:solidFill>
                  <a:srgbClr val="9900CC"/>
                </a:solidFill>
              </a:rPr>
              <a:t> </a:t>
            </a:r>
            <a:r>
              <a:rPr lang="en-US" sz="2400" b="1" i="1" dirty="0" smtClean="0">
                <a:solidFill>
                  <a:srgbClr val="9900CC"/>
                </a:solidFill>
              </a:rPr>
              <a:t>in</a:t>
            </a:r>
            <a:r>
              <a:rPr lang="en-US" sz="2400" b="1" dirty="0" smtClean="0">
                <a:solidFill>
                  <a:srgbClr val="9900CC"/>
                </a:solidFill>
              </a:rPr>
              <a:t> hospitalized pts.</a:t>
            </a:r>
            <a:r>
              <a:rPr lang="th-TH" sz="2400" b="1" dirty="0" smtClean="0">
                <a:solidFill>
                  <a:srgbClr val="9900CC"/>
                </a:solidFill>
              </a:rPr>
              <a:t> </a:t>
            </a:r>
            <a:r>
              <a:rPr lang="en-US" sz="2400" dirty="0" smtClean="0">
                <a:solidFill>
                  <a:srgbClr val="9900CC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0014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0" grpId="0"/>
      <p:bldP spid="11" grpId="0"/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033" y="47410"/>
            <a:ext cx="4559431" cy="669395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77072"/>
            <a:ext cx="8643442" cy="203546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837105" y="2996952"/>
            <a:ext cx="3816424" cy="936104"/>
          </a:xfrm>
          <a:prstGeom prst="round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3563888" y="3645024"/>
            <a:ext cx="1224136" cy="28803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62059"/>
            <a:ext cx="2804881" cy="2515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pe01023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1282" y="1556792"/>
            <a:ext cx="77031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62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576" y="1167135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solidFill>
                  <a:srgbClr val="9900CC"/>
                </a:solidFill>
              </a:rPr>
              <a:t>ผู้รับผิดชอบ</a:t>
            </a:r>
            <a:r>
              <a:rPr lang="th-TH" sz="2400" b="1" dirty="0" smtClean="0">
                <a:solidFill>
                  <a:srgbClr val="9900CC"/>
                </a:solidFill>
              </a:rPr>
              <a:t>โครงการ</a:t>
            </a:r>
            <a:r>
              <a:rPr lang="en-US" sz="2400" b="1" dirty="0" smtClean="0">
                <a:solidFill>
                  <a:srgbClr val="9900CC"/>
                </a:solidFill>
              </a:rPr>
              <a:t> </a:t>
            </a:r>
            <a:r>
              <a:rPr lang="en-US" sz="2400" dirty="0" smtClean="0">
                <a:solidFill>
                  <a:srgbClr val="9900CC"/>
                </a:solidFill>
              </a:rPr>
              <a:t>: </a:t>
            </a:r>
            <a:r>
              <a:rPr lang="th-TH" sz="2400" dirty="0" smtClean="0">
                <a:solidFill>
                  <a:srgbClr val="9900CC"/>
                </a:solidFill>
              </a:rPr>
              <a:t>สำนัก</a:t>
            </a:r>
            <a:r>
              <a:rPr lang="th-TH" sz="2400" dirty="0">
                <a:solidFill>
                  <a:srgbClr val="9900CC"/>
                </a:solidFill>
              </a:rPr>
              <a:t>บริหารการสาธารณสุข  สำนักงานปลัดกระทรวงสาธารณสุข</a:t>
            </a:r>
          </a:p>
        </p:txBody>
      </p:sp>
      <p:sp>
        <p:nvSpPr>
          <p:cNvPr id="6" name="Rectangle 5"/>
          <p:cNvSpPr/>
          <p:nvPr/>
        </p:nvSpPr>
        <p:spPr>
          <a:xfrm>
            <a:off x="1799692" y="1517883"/>
            <a:ext cx="57246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solidFill>
                  <a:srgbClr val="9900CC"/>
                </a:solidFill>
              </a:rPr>
              <a:t>ระยะเวลาในการดำเนินโครงการ </a:t>
            </a:r>
            <a:r>
              <a:rPr lang="en-US" sz="2400" b="1" dirty="0" smtClean="0">
                <a:solidFill>
                  <a:srgbClr val="9900CC"/>
                </a:solidFill>
              </a:rPr>
              <a:t>   </a:t>
            </a:r>
            <a:r>
              <a:rPr lang="en-US" sz="2400" dirty="0" smtClean="0">
                <a:solidFill>
                  <a:srgbClr val="9900CC"/>
                </a:solidFill>
              </a:rPr>
              <a:t>:  </a:t>
            </a:r>
            <a:r>
              <a:rPr lang="th-TH" sz="2400" dirty="0" smtClean="0">
                <a:solidFill>
                  <a:srgbClr val="9900CC"/>
                </a:solidFill>
              </a:rPr>
              <a:t>กรกฎาคม </a:t>
            </a:r>
            <a:r>
              <a:rPr lang="th-TH" sz="2400" dirty="0">
                <a:solidFill>
                  <a:srgbClr val="9900CC"/>
                </a:solidFill>
              </a:rPr>
              <a:t>๒๕๖๐-๒๕๖๑</a:t>
            </a:r>
          </a:p>
          <a:p>
            <a:r>
              <a:rPr lang="th-TH" sz="2400" b="1" dirty="0" smtClean="0">
                <a:solidFill>
                  <a:srgbClr val="9900CC"/>
                </a:solidFill>
              </a:rPr>
              <a:t>ลักษณะโครงการ</a:t>
            </a:r>
            <a:r>
              <a:rPr lang="en-US" sz="2400" b="1" dirty="0" smtClean="0">
                <a:solidFill>
                  <a:srgbClr val="9900CC"/>
                </a:solidFill>
              </a:rPr>
              <a:t>   </a:t>
            </a:r>
            <a:r>
              <a:rPr lang="th-TH" sz="2400" b="1" dirty="0" smtClean="0">
                <a:solidFill>
                  <a:srgbClr val="9900CC"/>
                </a:solidFill>
              </a:rPr>
              <a:t>: </a:t>
            </a:r>
            <a:r>
              <a:rPr lang="en-US" sz="2400" b="1" dirty="0" smtClean="0">
                <a:solidFill>
                  <a:srgbClr val="9900CC"/>
                </a:solidFill>
              </a:rPr>
              <a:t> </a:t>
            </a:r>
            <a:r>
              <a:rPr lang="th-TH" sz="2400" dirty="0" smtClean="0">
                <a:solidFill>
                  <a:srgbClr val="9900CC"/>
                </a:solidFill>
              </a:rPr>
              <a:t>เป็นโครงการใหม่</a:t>
            </a:r>
            <a:r>
              <a:rPr lang="en-US" sz="2400" dirty="0" smtClean="0">
                <a:solidFill>
                  <a:srgbClr val="9900CC"/>
                </a:solidFill>
              </a:rPr>
              <a:t>-</a:t>
            </a:r>
            <a:r>
              <a:rPr lang="th-TH" sz="2400" dirty="0" smtClean="0">
                <a:solidFill>
                  <a:srgbClr val="9900CC"/>
                </a:solidFill>
              </a:rPr>
              <a:t>ต่อเนื่อง</a:t>
            </a:r>
            <a:endParaRPr lang="th-TH" sz="2400" dirty="0">
              <a:solidFill>
                <a:srgbClr val="9900CC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8450" y="2334359"/>
            <a:ext cx="87849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                                                                   </a:t>
            </a:r>
            <a:r>
              <a:rPr lang="th-TH" sz="2000" b="1" dirty="0" smtClean="0">
                <a:solidFill>
                  <a:srgbClr val="0000FF"/>
                </a:solidFill>
              </a:rPr>
              <a:t>วัตถุประสงค์</a:t>
            </a:r>
            <a:endParaRPr lang="th-TH" sz="2000" b="1" dirty="0">
              <a:solidFill>
                <a:srgbClr val="0000FF"/>
              </a:solidFill>
            </a:endParaRPr>
          </a:p>
          <a:p>
            <a:r>
              <a:rPr lang="th-TH" sz="2000" dirty="0" smtClean="0">
                <a:solidFill>
                  <a:srgbClr val="0000FF"/>
                </a:solidFill>
              </a:rPr>
              <a:t>๖.๑.	เพื่อ</a:t>
            </a:r>
            <a:r>
              <a:rPr lang="th-TH" sz="2000" dirty="0">
                <a:solidFill>
                  <a:srgbClr val="0000FF"/>
                </a:solidFill>
              </a:rPr>
              <a:t>กำหนดให้โรงพยาบาลมีระบบการดูแลด้าน</a:t>
            </a:r>
            <a:r>
              <a:rPr lang="th-TH" sz="2000" dirty="0" err="1">
                <a:solidFill>
                  <a:srgbClr val="0000FF"/>
                </a:solidFill>
              </a:rPr>
              <a:t>โภชน</a:t>
            </a:r>
            <a:r>
              <a:rPr lang="th-TH" sz="2000" dirty="0">
                <a:solidFill>
                  <a:srgbClr val="0000FF"/>
                </a:solidFill>
              </a:rPr>
              <a:t>บำบัดอย่างเป็นรูปธรรม </a:t>
            </a:r>
          </a:p>
          <a:p>
            <a:r>
              <a:rPr lang="th-TH" sz="2000" dirty="0">
                <a:solidFill>
                  <a:srgbClr val="0000FF"/>
                </a:solidFill>
              </a:rPr>
              <a:t>๖.๒.	เพื่อกำหนดให้โรงพยาบาลมีการจัดตั้งทีม</a:t>
            </a:r>
            <a:r>
              <a:rPr lang="th-TH" sz="2000" dirty="0" err="1">
                <a:solidFill>
                  <a:srgbClr val="0000FF"/>
                </a:solidFill>
              </a:rPr>
              <a:t>โภชน</a:t>
            </a:r>
            <a:r>
              <a:rPr lang="th-TH" sz="2000" dirty="0">
                <a:solidFill>
                  <a:srgbClr val="0000FF"/>
                </a:solidFill>
              </a:rPr>
              <a:t>บำบัด</a:t>
            </a:r>
          </a:p>
          <a:p>
            <a:r>
              <a:rPr lang="th-TH" sz="2000" dirty="0">
                <a:solidFill>
                  <a:srgbClr val="0000FF"/>
                </a:solidFill>
              </a:rPr>
              <a:t>๖.๓.	เพื่อกำหนดมาตรฐานการดูแลด้าน</a:t>
            </a:r>
            <a:r>
              <a:rPr lang="th-TH" sz="2000" dirty="0" err="1">
                <a:solidFill>
                  <a:srgbClr val="0000FF"/>
                </a:solidFill>
              </a:rPr>
              <a:t>โภชน</a:t>
            </a:r>
            <a:r>
              <a:rPr lang="th-TH" sz="2000" dirty="0">
                <a:solidFill>
                  <a:srgbClr val="0000FF"/>
                </a:solidFill>
              </a:rPr>
              <a:t>บำบัดในโรงพยาบาล</a:t>
            </a:r>
          </a:p>
          <a:p>
            <a:r>
              <a:rPr lang="th-TH" sz="2000" dirty="0">
                <a:solidFill>
                  <a:srgbClr val="0000FF"/>
                </a:solidFill>
              </a:rPr>
              <a:t>๖.๔.	เพื่อกำหนดให้โรงพยาบาลมีระบบจัดเก็บข้อมูลตัวชี้วัดด้านโภชนาการ ที่สามารถนำมาวิเคราะห์ประเด็น</a:t>
            </a:r>
            <a:r>
              <a:rPr lang="th-TH" sz="2000" dirty="0" smtClean="0">
                <a:solidFill>
                  <a:srgbClr val="0000FF"/>
                </a:solidFill>
              </a:rPr>
              <a:t>ปัญหา</a:t>
            </a:r>
            <a:endParaRPr lang="en-US" sz="2000" dirty="0" smtClean="0">
              <a:solidFill>
                <a:srgbClr val="0000FF"/>
              </a:solidFill>
            </a:endParaRPr>
          </a:p>
          <a:p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 smtClean="0">
                <a:solidFill>
                  <a:srgbClr val="0000FF"/>
                </a:solidFill>
              </a:rPr>
              <a:t>               </a:t>
            </a:r>
            <a:r>
              <a:rPr lang="th-TH" sz="2000" dirty="0" smtClean="0">
                <a:solidFill>
                  <a:srgbClr val="0000FF"/>
                </a:solidFill>
              </a:rPr>
              <a:t>สุขภาพ</a:t>
            </a:r>
            <a:r>
              <a:rPr lang="th-TH" sz="2000" dirty="0">
                <a:solidFill>
                  <a:srgbClr val="0000FF"/>
                </a:solidFill>
              </a:rPr>
              <a:t>เพื่อใช้วางแผนการบริหารระบบบริการผู้ป่วย</a:t>
            </a:r>
          </a:p>
          <a:p>
            <a:r>
              <a:rPr lang="th-TH" sz="2000" dirty="0">
                <a:solidFill>
                  <a:srgbClr val="0000FF"/>
                </a:solidFill>
              </a:rPr>
              <a:t>๖.๕.	เพื่อจัดทำระบบบริการสุขภาพ (</a:t>
            </a:r>
            <a:r>
              <a:rPr lang="en-US" sz="2000" dirty="0">
                <a:solidFill>
                  <a:srgbClr val="0000FF"/>
                </a:solidFill>
              </a:rPr>
              <a:t>service plan) </a:t>
            </a:r>
            <a:r>
              <a:rPr lang="th-TH" sz="2000" dirty="0">
                <a:solidFill>
                  <a:srgbClr val="0000FF"/>
                </a:solidFill>
              </a:rPr>
              <a:t>สาขา</a:t>
            </a:r>
            <a:r>
              <a:rPr lang="th-TH" sz="2000" dirty="0" err="1">
                <a:solidFill>
                  <a:srgbClr val="0000FF"/>
                </a:solidFill>
              </a:rPr>
              <a:t>โภชน</a:t>
            </a:r>
            <a:r>
              <a:rPr lang="th-TH" sz="2000" dirty="0" smtClean="0">
                <a:solidFill>
                  <a:srgbClr val="0000FF"/>
                </a:solidFill>
              </a:rPr>
              <a:t>บำบัด</a:t>
            </a:r>
            <a:endParaRPr lang="th-TH" sz="2000" dirty="0">
              <a:solidFill>
                <a:srgbClr val="0000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8450" y="4730368"/>
            <a:ext cx="8784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>
                <a:solidFill>
                  <a:srgbClr val="0000FF"/>
                </a:solidFill>
              </a:rPr>
              <a:t>ดำเนินงาน</a:t>
            </a:r>
            <a:r>
              <a:rPr lang="th-TH" sz="2000" b="1" dirty="0" smtClean="0">
                <a:solidFill>
                  <a:srgbClr val="0000FF"/>
                </a:solidFill>
              </a:rPr>
              <a:t>ใน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th-TH" sz="2000" b="1" dirty="0" smtClean="0">
                <a:solidFill>
                  <a:srgbClr val="FF0000"/>
                </a:solidFill>
              </a:rPr>
              <a:t>โครงการย่อย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th-TH" sz="2000" b="1" dirty="0" smtClean="0">
                <a:solidFill>
                  <a:srgbClr val="0000FF"/>
                </a:solidFill>
              </a:rPr>
              <a:t>ตามลำดับ </a:t>
            </a:r>
            <a:r>
              <a:rPr lang="th-TH" sz="2000" dirty="0">
                <a:solidFill>
                  <a:srgbClr val="0000FF"/>
                </a:solidFill>
              </a:rPr>
              <a:t>คือ</a:t>
            </a:r>
          </a:p>
          <a:p>
            <a:r>
              <a:rPr lang="th-TH" sz="2000" b="1" dirty="0">
                <a:solidFill>
                  <a:srgbClr val="0000FF"/>
                </a:solidFill>
              </a:rPr>
              <a:t>๘.๑.</a:t>
            </a:r>
            <a:r>
              <a:rPr lang="th-TH" sz="2000" dirty="0">
                <a:solidFill>
                  <a:srgbClr val="0000FF"/>
                </a:solidFill>
              </a:rPr>
              <a:t>	โครงการวิเคราะห์ความชุก ปัจจัย และผลลัพธ์จากภาวะ</a:t>
            </a:r>
            <a:r>
              <a:rPr lang="th-TH" sz="2000" dirty="0" err="1">
                <a:solidFill>
                  <a:srgbClr val="0000FF"/>
                </a:solidFill>
              </a:rPr>
              <a:t>ทุพ</a:t>
            </a:r>
            <a:r>
              <a:rPr lang="th-TH" sz="2000" dirty="0">
                <a:solidFill>
                  <a:srgbClr val="0000FF"/>
                </a:solidFill>
              </a:rPr>
              <a:t>โภชนาการในผู้ป่วยนอนในโรงพยาบาล</a:t>
            </a:r>
          </a:p>
          <a:p>
            <a:r>
              <a:rPr lang="th-TH" sz="2000" b="1" dirty="0">
                <a:solidFill>
                  <a:srgbClr val="0000FF"/>
                </a:solidFill>
              </a:rPr>
              <a:t>๘.๒</a:t>
            </a:r>
            <a:r>
              <a:rPr lang="th-TH" sz="2000" dirty="0">
                <a:solidFill>
                  <a:srgbClr val="0000FF"/>
                </a:solidFill>
              </a:rPr>
              <a:t>.	โครงการสำรวจภาวะ</a:t>
            </a:r>
            <a:r>
              <a:rPr lang="th-TH" sz="2000" dirty="0" err="1">
                <a:solidFill>
                  <a:srgbClr val="0000FF"/>
                </a:solidFill>
              </a:rPr>
              <a:t>ทุพ</a:t>
            </a:r>
            <a:r>
              <a:rPr lang="th-TH" sz="2000" dirty="0">
                <a:solidFill>
                  <a:srgbClr val="0000FF"/>
                </a:solidFill>
              </a:rPr>
              <a:t>โภชนาการ (</a:t>
            </a:r>
            <a:r>
              <a:rPr lang="en-US" sz="2000" dirty="0">
                <a:solidFill>
                  <a:srgbClr val="0000FF"/>
                </a:solidFill>
              </a:rPr>
              <a:t>Nutrition Day Project) </a:t>
            </a:r>
            <a:r>
              <a:rPr lang="th-TH" sz="2000" dirty="0">
                <a:solidFill>
                  <a:srgbClr val="0000FF"/>
                </a:solidFill>
              </a:rPr>
              <a:t>เพื่อรวบรวมข้อมูลและวิเคราะห์</a:t>
            </a:r>
            <a:r>
              <a:rPr lang="th-TH" sz="2000" dirty="0" smtClean="0">
                <a:solidFill>
                  <a:srgbClr val="0000FF"/>
                </a:solidFill>
              </a:rPr>
              <a:t>ประเด็น</a:t>
            </a:r>
            <a:endParaRPr lang="en-US" sz="2000" dirty="0" smtClean="0">
              <a:solidFill>
                <a:srgbClr val="0000FF"/>
              </a:solidFill>
            </a:endParaRPr>
          </a:p>
          <a:p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 smtClean="0">
                <a:solidFill>
                  <a:srgbClr val="0000FF"/>
                </a:solidFill>
              </a:rPr>
              <a:t>               </a:t>
            </a:r>
            <a:r>
              <a:rPr lang="th-TH" sz="2000" dirty="0" smtClean="0">
                <a:solidFill>
                  <a:srgbClr val="0000FF"/>
                </a:solidFill>
              </a:rPr>
              <a:t>ปัญหา</a:t>
            </a:r>
            <a:r>
              <a:rPr lang="th-TH" sz="2000" dirty="0">
                <a:solidFill>
                  <a:srgbClr val="0000FF"/>
                </a:solidFill>
              </a:rPr>
              <a:t>สุขภาพ ในโรงพยาบาลที่เข้าร่วมโครงการ</a:t>
            </a:r>
          </a:p>
          <a:p>
            <a:r>
              <a:rPr lang="th-TH" sz="2000" dirty="0">
                <a:solidFill>
                  <a:srgbClr val="0000FF"/>
                </a:solidFill>
              </a:rPr>
              <a:t>๘.๓.	โครงการ โรงพยาบาลคุณภาพ</a:t>
            </a:r>
            <a:r>
              <a:rPr lang="th-TH" sz="2000" dirty="0" err="1">
                <a:solidFill>
                  <a:srgbClr val="0000FF"/>
                </a:solidFill>
              </a:rPr>
              <a:t>โภชน</a:t>
            </a:r>
            <a:r>
              <a:rPr lang="th-TH" sz="2000" dirty="0">
                <a:solidFill>
                  <a:srgbClr val="0000FF"/>
                </a:solidFill>
              </a:rPr>
              <a:t>บำบัด อาสาสมัครนำร่อง ในโรงพยาบาลที่เข้าร่วม</a:t>
            </a:r>
            <a:r>
              <a:rPr lang="th-TH" sz="2000" dirty="0" smtClean="0">
                <a:solidFill>
                  <a:srgbClr val="0000FF"/>
                </a:solidFill>
              </a:rPr>
              <a:t>โครงการ </a:t>
            </a:r>
            <a:endParaRPr lang="th-TH" sz="2000" dirty="0">
              <a:solidFill>
                <a:srgbClr val="0000FF"/>
              </a:solidFill>
            </a:endParaRPr>
          </a:p>
          <a:p>
            <a:r>
              <a:rPr lang="th-TH" sz="2000" dirty="0">
                <a:solidFill>
                  <a:srgbClr val="0000FF"/>
                </a:solidFill>
              </a:rPr>
              <a:t>๘.๔.	โครงการพัฒนามาตรฐานด้าน</a:t>
            </a:r>
            <a:r>
              <a:rPr lang="th-TH" sz="2000" dirty="0" err="1">
                <a:solidFill>
                  <a:srgbClr val="0000FF"/>
                </a:solidFill>
              </a:rPr>
              <a:t>โภชน</a:t>
            </a:r>
            <a:r>
              <a:rPr lang="th-TH" sz="2000" dirty="0">
                <a:solidFill>
                  <a:srgbClr val="0000FF"/>
                </a:solidFill>
              </a:rPr>
              <a:t>บำบัด   เพื่อจัดทำระบบบริการสุขภาพ (</a:t>
            </a:r>
            <a:r>
              <a:rPr lang="en-US" sz="2000" dirty="0">
                <a:solidFill>
                  <a:srgbClr val="0000FF"/>
                </a:solidFill>
              </a:rPr>
              <a:t>service </a:t>
            </a:r>
            <a:r>
              <a:rPr lang="en-US" sz="2000" dirty="0" smtClean="0">
                <a:solidFill>
                  <a:srgbClr val="0000FF"/>
                </a:solidFill>
              </a:rPr>
              <a:t>plan</a:t>
            </a:r>
            <a:r>
              <a:rPr lang="th-TH" sz="2000" dirty="0" smtClean="0">
                <a:solidFill>
                  <a:srgbClr val="0000FF"/>
                </a:solidFill>
              </a:rPr>
              <a:t>)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th-TH" sz="2000" dirty="0">
                <a:solidFill>
                  <a:srgbClr val="0000FF"/>
                </a:solidFill>
              </a:rPr>
              <a:t>สาขา</a:t>
            </a:r>
            <a:r>
              <a:rPr lang="th-TH" sz="2000" dirty="0" err="1">
                <a:solidFill>
                  <a:srgbClr val="0000FF"/>
                </a:solidFill>
              </a:rPr>
              <a:t>โภชน</a:t>
            </a:r>
            <a:r>
              <a:rPr lang="th-TH" sz="2000" dirty="0">
                <a:solidFill>
                  <a:srgbClr val="0000FF"/>
                </a:solidFill>
              </a:rPr>
              <a:t>บำบัด</a:t>
            </a:r>
          </a:p>
        </p:txBody>
      </p:sp>
      <p:sp>
        <p:nvSpPr>
          <p:cNvPr id="9" name="Rectangle 8"/>
          <p:cNvSpPr/>
          <p:nvPr/>
        </p:nvSpPr>
        <p:spPr>
          <a:xfrm>
            <a:off x="179512" y="332656"/>
            <a:ext cx="8763914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00FF"/>
                </a:solidFill>
              </a:rPr>
              <a:t> </a:t>
            </a:r>
            <a:r>
              <a:rPr lang="th-TH" sz="4000" b="1" u="sng" dirty="0" smtClean="0">
                <a:solidFill>
                  <a:srgbClr val="0000FF"/>
                </a:solidFill>
              </a:rPr>
              <a:t>โครงการหลัก</a:t>
            </a:r>
            <a:r>
              <a:rPr lang="th-TH" sz="4000" b="1" dirty="0" smtClean="0">
                <a:solidFill>
                  <a:srgbClr val="0000FF"/>
                </a:solidFill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</a:rPr>
              <a:t>:</a:t>
            </a:r>
            <a:r>
              <a:rPr lang="en-US" sz="4000" b="1" dirty="0" smtClean="0">
                <a:solidFill>
                  <a:srgbClr val="0000FF"/>
                </a:solidFill>
              </a:rPr>
              <a:t> </a:t>
            </a:r>
            <a:r>
              <a:rPr lang="th-TH" sz="4000" b="1" dirty="0" smtClean="0">
                <a:solidFill>
                  <a:srgbClr val="0000FF"/>
                </a:solidFill>
              </a:rPr>
              <a:t>โครงการ</a:t>
            </a:r>
            <a:r>
              <a:rPr lang="th-TH" sz="4000" b="1" dirty="0">
                <a:solidFill>
                  <a:srgbClr val="0000FF"/>
                </a:solidFill>
              </a:rPr>
              <a:t>โรงพยาบาลคุณภาพ</a:t>
            </a:r>
            <a:r>
              <a:rPr lang="th-TH" sz="4000" b="1" dirty="0" err="1">
                <a:solidFill>
                  <a:srgbClr val="0000FF"/>
                </a:solidFill>
              </a:rPr>
              <a:t>โภชน</a:t>
            </a:r>
            <a:r>
              <a:rPr lang="th-TH" sz="4000" b="1" dirty="0">
                <a:solidFill>
                  <a:srgbClr val="0000FF"/>
                </a:solidFill>
              </a:rPr>
              <a:t>บำบัด</a:t>
            </a:r>
            <a:endParaRPr lang="en-US" sz="4000" b="1" dirty="0">
              <a:solidFill>
                <a:srgbClr val="0000FF"/>
              </a:solidFill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7524328" y="4293096"/>
            <a:ext cx="720080" cy="43727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568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550421"/>
            <a:ext cx="8136904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3600" b="1" u="sng" dirty="0" smtClean="0">
                <a:solidFill>
                  <a:srgbClr val="0000FF"/>
                </a:solidFill>
              </a:rPr>
              <a:t>โครงการหลัก</a:t>
            </a:r>
            <a:r>
              <a:rPr lang="th-TH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</a:rPr>
              <a:t>: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โครงการ</a:t>
            </a:r>
            <a:r>
              <a:rPr lang="th-TH" sz="3600" b="1" dirty="0">
                <a:solidFill>
                  <a:srgbClr val="0000FF"/>
                </a:solidFill>
              </a:rPr>
              <a:t>โรงพยาบาลคุณภาพ</a:t>
            </a:r>
            <a:r>
              <a:rPr lang="th-TH" sz="3600" b="1" dirty="0" err="1">
                <a:solidFill>
                  <a:srgbClr val="0000FF"/>
                </a:solidFill>
              </a:rPr>
              <a:t>โภชน</a:t>
            </a:r>
            <a:r>
              <a:rPr lang="th-TH" sz="3600" b="1" dirty="0">
                <a:solidFill>
                  <a:srgbClr val="0000FF"/>
                </a:solidFill>
              </a:rPr>
              <a:t>บำบัด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7544" y="1465620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>
                <a:solidFill>
                  <a:srgbClr val="9900CC"/>
                </a:solidFill>
              </a:rPr>
              <a:t>ผู้รับผิดชอบ</a:t>
            </a:r>
            <a:r>
              <a:rPr lang="th-TH" b="1" dirty="0" smtClean="0">
                <a:solidFill>
                  <a:srgbClr val="9900CC"/>
                </a:solidFill>
              </a:rPr>
              <a:t>โครงการ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en-US" dirty="0" smtClean="0">
                <a:solidFill>
                  <a:srgbClr val="9900CC"/>
                </a:solidFill>
              </a:rPr>
              <a:t>: </a:t>
            </a:r>
            <a:r>
              <a:rPr lang="th-TH" dirty="0" smtClean="0">
                <a:solidFill>
                  <a:srgbClr val="9900CC"/>
                </a:solidFill>
              </a:rPr>
              <a:t>สำนัก</a:t>
            </a:r>
            <a:r>
              <a:rPr lang="th-TH" dirty="0">
                <a:solidFill>
                  <a:srgbClr val="9900CC"/>
                </a:solidFill>
              </a:rPr>
              <a:t>บริหารการสาธารณสุข  สำนักงาน</a:t>
            </a:r>
            <a:r>
              <a:rPr lang="th-TH" dirty="0" smtClean="0">
                <a:solidFill>
                  <a:srgbClr val="9900CC"/>
                </a:solidFill>
              </a:rPr>
              <a:t>ปลัดกระทรวง</a:t>
            </a:r>
            <a:r>
              <a:rPr lang="en-US" dirty="0" smtClean="0">
                <a:solidFill>
                  <a:srgbClr val="9900CC"/>
                </a:solidFill>
              </a:rPr>
              <a:t>  </a:t>
            </a:r>
            <a:r>
              <a:rPr lang="th-TH" dirty="0" err="1" smtClean="0">
                <a:solidFill>
                  <a:srgbClr val="9900CC"/>
                </a:solidFill>
              </a:rPr>
              <a:t>สธ</a:t>
            </a:r>
            <a:r>
              <a:rPr lang="th-TH" dirty="0" smtClean="0">
                <a:solidFill>
                  <a:srgbClr val="9900CC"/>
                </a:solidFill>
              </a:rPr>
              <a:t>.</a:t>
            </a:r>
            <a:endParaRPr lang="th-TH" dirty="0">
              <a:solidFill>
                <a:srgbClr val="9900CC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91580" y="2124145"/>
            <a:ext cx="7668852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th-TH" sz="3200" b="1" dirty="0">
                <a:solidFill>
                  <a:srgbClr val="9900CC"/>
                </a:solidFill>
              </a:rPr>
              <a:t>ระยะเวลาในการดำเนินโครงการ </a:t>
            </a:r>
            <a:r>
              <a:rPr lang="en-US" sz="3200" b="1" dirty="0" smtClean="0">
                <a:solidFill>
                  <a:srgbClr val="9900CC"/>
                </a:solidFill>
              </a:rPr>
              <a:t>   </a:t>
            </a:r>
            <a:r>
              <a:rPr lang="en-US" sz="3200" dirty="0" smtClean="0">
                <a:solidFill>
                  <a:srgbClr val="9900CC"/>
                </a:solidFill>
              </a:rPr>
              <a:t>:  </a:t>
            </a:r>
            <a:r>
              <a:rPr lang="th-TH" sz="3200" dirty="0" smtClean="0">
                <a:solidFill>
                  <a:srgbClr val="9900CC"/>
                </a:solidFill>
              </a:rPr>
              <a:t>กรกฎาคม </a:t>
            </a:r>
            <a:r>
              <a:rPr lang="en-US" sz="3200" dirty="0" smtClean="0">
                <a:solidFill>
                  <a:srgbClr val="9900CC"/>
                </a:solidFill>
              </a:rPr>
              <a:t> </a:t>
            </a:r>
            <a:r>
              <a:rPr lang="en-US" dirty="0" smtClean="0">
                <a:solidFill>
                  <a:srgbClr val="9900CC"/>
                </a:solidFill>
              </a:rPr>
              <a:t>2560-2561</a:t>
            </a:r>
            <a:endParaRPr lang="th-TH" dirty="0">
              <a:solidFill>
                <a:srgbClr val="9900CC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3057922"/>
            <a:ext cx="8640960" cy="35394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3200" b="1" dirty="0" smtClean="0">
                <a:solidFill>
                  <a:srgbClr val="0000FF"/>
                </a:solidFill>
              </a:rPr>
              <a:t>                                      วัตถุประสงค์</a:t>
            </a:r>
            <a:endParaRPr lang="th-TH" sz="3200" b="1" dirty="0">
              <a:solidFill>
                <a:srgbClr val="0000FF"/>
              </a:solidFill>
            </a:endParaRPr>
          </a:p>
          <a:p>
            <a:r>
              <a:rPr lang="en-US" sz="2400" b="1" dirty="0" smtClean="0">
                <a:solidFill>
                  <a:srgbClr val="0000FF"/>
                </a:solidFill>
              </a:rPr>
              <a:t>6.1</a:t>
            </a:r>
            <a:r>
              <a:rPr lang="en-US" sz="3200" dirty="0">
                <a:solidFill>
                  <a:srgbClr val="0000FF"/>
                </a:solidFill>
              </a:rPr>
              <a:t> </a:t>
            </a:r>
            <a:r>
              <a:rPr lang="th-TH" sz="3200" dirty="0" smtClean="0">
                <a:solidFill>
                  <a:srgbClr val="0000FF"/>
                </a:solidFill>
              </a:rPr>
              <a:t> เพื่อให้รพ.</a:t>
            </a:r>
            <a:r>
              <a:rPr lang="en-US" sz="3200" dirty="0" smtClean="0">
                <a:solidFill>
                  <a:srgbClr val="0000FF"/>
                </a:solidFill>
              </a:rPr>
              <a:t> </a:t>
            </a:r>
            <a:r>
              <a:rPr lang="th-TH" sz="3200" dirty="0" smtClean="0">
                <a:solidFill>
                  <a:srgbClr val="0000FF"/>
                </a:solidFill>
              </a:rPr>
              <a:t>มี</a:t>
            </a:r>
            <a:r>
              <a:rPr lang="th-TH" sz="3200" dirty="0">
                <a:solidFill>
                  <a:srgbClr val="0000FF"/>
                </a:solidFill>
              </a:rPr>
              <a:t>ระบบการ</a:t>
            </a:r>
            <a:r>
              <a:rPr lang="th-TH" sz="3200" dirty="0" smtClean="0">
                <a:solidFill>
                  <a:srgbClr val="0000FF"/>
                </a:solidFill>
              </a:rPr>
              <a:t>ดูแล  ด้าน</a:t>
            </a:r>
            <a:r>
              <a:rPr lang="th-TH" sz="3200" dirty="0" err="1">
                <a:solidFill>
                  <a:srgbClr val="0000FF"/>
                </a:solidFill>
              </a:rPr>
              <a:t>โภชน</a:t>
            </a:r>
            <a:r>
              <a:rPr lang="th-TH" sz="3200" dirty="0" smtClean="0">
                <a:solidFill>
                  <a:srgbClr val="0000FF"/>
                </a:solidFill>
              </a:rPr>
              <a:t>บำบัด  อย่าง</a:t>
            </a:r>
            <a:r>
              <a:rPr lang="th-TH" sz="3200" dirty="0">
                <a:solidFill>
                  <a:srgbClr val="0000FF"/>
                </a:solidFill>
              </a:rPr>
              <a:t>เป็นรูปธรรม </a:t>
            </a:r>
          </a:p>
          <a:p>
            <a:r>
              <a:rPr lang="en-US" sz="2400" b="1" dirty="0" smtClean="0">
                <a:solidFill>
                  <a:srgbClr val="0000FF"/>
                </a:solidFill>
              </a:rPr>
              <a:t>6.2</a:t>
            </a:r>
            <a:r>
              <a:rPr lang="en-US" sz="3200" dirty="0">
                <a:solidFill>
                  <a:srgbClr val="0000FF"/>
                </a:solidFill>
              </a:rPr>
              <a:t> </a:t>
            </a:r>
            <a:r>
              <a:rPr lang="en-US" sz="3200" dirty="0" smtClean="0">
                <a:solidFill>
                  <a:srgbClr val="0000FF"/>
                </a:solidFill>
              </a:rPr>
              <a:t> </a:t>
            </a:r>
            <a:r>
              <a:rPr lang="th-TH" sz="3200" dirty="0" smtClean="0">
                <a:solidFill>
                  <a:srgbClr val="0000FF"/>
                </a:solidFill>
              </a:rPr>
              <a:t>เพื่อให้รพ. มีการจัดตั้ง  ทีม</a:t>
            </a:r>
            <a:r>
              <a:rPr lang="th-TH" sz="3200" dirty="0" err="1">
                <a:solidFill>
                  <a:srgbClr val="0000FF"/>
                </a:solidFill>
              </a:rPr>
              <a:t>โภชน</a:t>
            </a:r>
            <a:r>
              <a:rPr lang="th-TH" sz="3200" dirty="0" smtClean="0">
                <a:solidFill>
                  <a:srgbClr val="0000FF"/>
                </a:solidFill>
              </a:rPr>
              <a:t>บำบัด</a:t>
            </a:r>
            <a:r>
              <a:rPr lang="en-US" sz="3200" dirty="0" smtClean="0">
                <a:solidFill>
                  <a:srgbClr val="0000FF"/>
                </a:solidFill>
              </a:rPr>
              <a:t>                                                 </a:t>
            </a:r>
            <a:r>
              <a:rPr lang="en-US" sz="2400" b="1" dirty="0" smtClean="0">
                <a:solidFill>
                  <a:srgbClr val="0000FF"/>
                </a:solidFill>
              </a:rPr>
              <a:t>6.3</a:t>
            </a:r>
            <a:r>
              <a:rPr lang="en-US" sz="3200" dirty="0">
                <a:solidFill>
                  <a:srgbClr val="0000FF"/>
                </a:solidFill>
              </a:rPr>
              <a:t> </a:t>
            </a:r>
            <a:r>
              <a:rPr lang="en-US" sz="3200" dirty="0" smtClean="0">
                <a:solidFill>
                  <a:srgbClr val="0000FF"/>
                </a:solidFill>
              </a:rPr>
              <a:t> </a:t>
            </a:r>
            <a:r>
              <a:rPr lang="th-TH" sz="3200" dirty="0" smtClean="0">
                <a:solidFill>
                  <a:srgbClr val="0000FF"/>
                </a:solidFill>
              </a:rPr>
              <a:t>เพื่อให้</a:t>
            </a:r>
            <a:r>
              <a:rPr lang="th-TH" sz="3200" dirty="0">
                <a:solidFill>
                  <a:srgbClr val="0000FF"/>
                </a:solidFill>
              </a:rPr>
              <a:t>รพ. </a:t>
            </a:r>
            <a:r>
              <a:rPr lang="th-TH" sz="3200" dirty="0" smtClean="0">
                <a:solidFill>
                  <a:srgbClr val="0000FF"/>
                </a:solidFill>
              </a:rPr>
              <a:t>มีมาตรฐาน</a:t>
            </a:r>
            <a:r>
              <a:rPr lang="th-TH" sz="3200" dirty="0">
                <a:solidFill>
                  <a:srgbClr val="0000FF"/>
                </a:solidFill>
              </a:rPr>
              <a:t>การ</a:t>
            </a:r>
            <a:r>
              <a:rPr lang="th-TH" sz="3200" dirty="0" smtClean="0">
                <a:solidFill>
                  <a:srgbClr val="0000FF"/>
                </a:solidFill>
              </a:rPr>
              <a:t>ดูแล  ด้าน</a:t>
            </a:r>
            <a:r>
              <a:rPr lang="th-TH" sz="3200" dirty="0" err="1">
                <a:solidFill>
                  <a:srgbClr val="0000FF"/>
                </a:solidFill>
              </a:rPr>
              <a:t>โภชน</a:t>
            </a:r>
            <a:r>
              <a:rPr lang="th-TH" sz="3200" dirty="0" smtClean="0">
                <a:solidFill>
                  <a:srgbClr val="0000FF"/>
                </a:solidFill>
              </a:rPr>
              <a:t>บำบัด  ใน</a:t>
            </a:r>
            <a:r>
              <a:rPr lang="th-TH" sz="3200" dirty="0">
                <a:solidFill>
                  <a:srgbClr val="0000FF"/>
                </a:solidFill>
              </a:rPr>
              <a:t>โรงพยาบาล</a:t>
            </a:r>
          </a:p>
          <a:p>
            <a:r>
              <a:rPr lang="en-US" sz="2400" b="1" dirty="0" smtClean="0">
                <a:solidFill>
                  <a:srgbClr val="0000FF"/>
                </a:solidFill>
              </a:rPr>
              <a:t>6.4 </a:t>
            </a:r>
            <a:r>
              <a:rPr lang="en-US" sz="3200" dirty="0">
                <a:solidFill>
                  <a:srgbClr val="0000FF"/>
                </a:solidFill>
              </a:rPr>
              <a:t> </a:t>
            </a:r>
            <a:r>
              <a:rPr lang="th-TH" sz="3200" dirty="0" smtClean="0">
                <a:solidFill>
                  <a:srgbClr val="0000FF"/>
                </a:solidFill>
              </a:rPr>
              <a:t>เพื่อให้รพ. มี</a:t>
            </a:r>
            <a:r>
              <a:rPr lang="th-TH" sz="3200" dirty="0">
                <a:solidFill>
                  <a:srgbClr val="0000FF"/>
                </a:solidFill>
              </a:rPr>
              <a:t>ระบบจัดเก็บข้อมูลตัวชี้วัดด้าน</a:t>
            </a:r>
            <a:r>
              <a:rPr lang="th-TH" sz="3200" dirty="0" err="1" smtClean="0">
                <a:solidFill>
                  <a:srgbClr val="0000FF"/>
                </a:solidFill>
              </a:rPr>
              <a:t>โภชน</a:t>
            </a:r>
            <a:r>
              <a:rPr lang="th-TH" sz="3200" dirty="0" smtClean="0">
                <a:solidFill>
                  <a:srgbClr val="0000FF"/>
                </a:solidFill>
              </a:rPr>
              <a:t>บำบัด  ที่</a:t>
            </a:r>
            <a:r>
              <a:rPr lang="th-TH" sz="3200" dirty="0">
                <a:solidFill>
                  <a:srgbClr val="0000FF"/>
                </a:solidFill>
              </a:rPr>
              <a:t>สามารถ</a:t>
            </a:r>
            <a:r>
              <a:rPr lang="th-TH" sz="3200" dirty="0" smtClean="0">
                <a:solidFill>
                  <a:srgbClr val="0000FF"/>
                </a:solidFill>
              </a:rPr>
              <a:t>นำมา</a:t>
            </a:r>
          </a:p>
          <a:p>
            <a:r>
              <a:rPr lang="th-TH" sz="3200" dirty="0">
                <a:solidFill>
                  <a:srgbClr val="0000FF"/>
                </a:solidFill>
              </a:rPr>
              <a:t> </a:t>
            </a:r>
            <a:r>
              <a:rPr lang="th-TH" sz="3200" dirty="0" smtClean="0">
                <a:solidFill>
                  <a:srgbClr val="0000FF"/>
                </a:solidFill>
              </a:rPr>
              <a:t>       วิเคราะห์ปัญหาสุขภาพ</a:t>
            </a:r>
            <a:r>
              <a:rPr lang="en-US" sz="3200" dirty="0" smtClean="0">
                <a:solidFill>
                  <a:srgbClr val="0000FF"/>
                </a:solidFill>
              </a:rPr>
              <a:t>  </a:t>
            </a:r>
            <a:r>
              <a:rPr lang="th-TH" sz="3200" dirty="0" smtClean="0">
                <a:solidFill>
                  <a:srgbClr val="0000FF"/>
                </a:solidFill>
              </a:rPr>
              <a:t>เพื่อ</a:t>
            </a:r>
            <a:r>
              <a:rPr lang="th-TH" sz="3200" dirty="0">
                <a:solidFill>
                  <a:srgbClr val="0000FF"/>
                </a:solidFill>
              </a:rPr>
              <a:t>ใช้วางแผนการบริหารระบบบริการผู้ป่วย</a:t>
            </a:r>
          </a:p>
          <a:p>
            <a:r>
              <a:rPr lang="en-US" sz="2400" b="1" dirty="0" smtClean="0">
                <a:solidFill>
                  <a:srgbClr val="0000FF"/>
                </a:solidFill>
              </a:rPr>
              <a:t>6.5</a:t>
            </a:r>
            <a:r>
              <a:rPr lang="th-TH" sz="3200" dirty="0">
                <a:solidFill>
                  <a:srgbClr val="0000FF"/>
                </a:solidFill>
              </a:rPr>
              <a:t> </a:t>
            </a:r>
            <a:r>
              <a:rPr lang="th-TH" sz="3200" dirty="0" smtClean="0">
                <a:solidFill>
                  <a:srgbClr val="0000FF"/>
                </a:solidFill>
              </a:rPr>
              <a:t> เพื่อจัดทำ ระบบ</a:t>
            </a:r>
            <a:r>
              <a:rPr lang="th-TH" sz="3200" dirty="0">
                <a:solidFill>
                  <a:srgbClr val="0000FF"/>
                </a:solidFill>
              </a:rPr>
              <a:t>บริการสุขภาพ (</a:t>
            </a:r>
            <a:r>
              <a:rPr lang="en-US" b="1" dirty="0">
                <a:solidFill>
                  <a:srgbClr val="0000FF"/>
                </a:solidFill>
              </a:rPr>
              <a:t>service </a:t>
            </a:r>
            <a:r>
              <a:rPr lang="en-US" b="1" dirty="0" smtClean="0">
                <a:solidFill>
                  <a:srgbClr val="0000FF"/>
                </a:solidFill>
              </a:rPr>
              <a:t>plan</a:t>
            </a:r>
            <a:r>
              <a:rPr lang="th-TH" sz="3200" dirty="0" smtClean="0">
                <a:solidFill>
                  <a:srgbClr val="0000FF"/>
                </a:solidFill>
              </a:rPr>
              <a:t>)</a:t>
            </a:r>
            <a:r>
              <a:rPr lang="en-US" sz="3200" dirty="0" smtClean="0">
                <a:solidFill>
                  <a:srgbClr val="0000FF"/>
                </a:solidFill>
              </a:rPr>
              <a:t> </a:t>
            </a:r>
            <a:r>
              <a:rPr lang="th-TH" sz="3200" dirty="0">
                <a:solidFill>
                  <a:srgbClr val="0000FF"/>
                </a:solidFill>
              </a:rPr>
              <a:t>สาขา</a:t>
            </a:r>
            <a:r>
              <a:rPr lang="th-TH" sz="3200" dirty="0" err="1">
                <a:solidFill>
                  <a:srgbClr val="0000FF"/>
                </a:solidFill>
              </a:rPr>
              <a:t>โภชน</a:t>
            </a:r>
            <a:r>
              <a:rPr lang="th-TH" sz="3200" dirty="0" smtClean="0">
                <a:solidFill>
                  <a:srgbClr val="0000FF"/>
                </a:solidFill>
              </a:rPr>
              <a:t>บำบัด</a:t>
            </a:r>
            <a:endParaRPr lang="th-TH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34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550421"/>
            <a:ext cx="8136904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  </a:t>
            </a:r>
            <a:r>
              <a:rPr lang="th-TH" sz="3600" b="1" u="sng" dirty="0" smtClean="0">
                <a:solidFill>
                  <a:srgbClr val="0000FF"/>
                </a:solidFill>
              </a:rPr>
              <a:t>โครงการหลัก</a:t>
            </a:r>
            <a:r>
              <a:rPr lang="th-TH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</a:rPr>
              <a:t>: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โครงการ</a:t>
            </a:r>
            <a:r>
              <a:rPr lang="th-TH" sz="3600" b="1" dirty="0">
                <a:solidFill>
                  <a:srgbClr val="0000FF"/>
                </a:solidFill>
              </a:rPr>
              <a:t>โรงพยาบาลคุณภาพ</a:t>
            </a:r>
            <a:r>
              <a:rPr lang="th-TH" sz="3600" b="1" dirty="0" err="1">
                <a:solidFill>
                  <a:srgbClr val="0000FF"/>
                </a:solidFill>
              </a:rPr>
              <a:t>โภชน</a:t>
            </a:r>
            <a:r>
              <a:rPr lang="th-TH" sz="3600" b="1" dirty="0">
                <a:solidFill>
                  <a:srgbClr val="0000FF"/>
                </a:solidFill>
              </a:rPr>
              <a:t>บำบัด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7544" y="1393612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>
                <a:solidFill>
                  <a:srgbClr val="9900CC"/>
                </a:solidFill>
              </a:rPr>
              <a:t>ผู้รับผิดชอบ</a:t>
            </a:r>
            <a:r>
              <a:rPr lang="th-TH" b="1" dirty="0" smtClean="0">
                <a:solidFill>
                  <a:srgbClr val="9900CC"/>
                </a:solidFill>
              </a:rPr>
              <a:t>โครงการ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en-US" dirty="0" smtClean="0">
                <a:solidFill>
                  <a:srgbClr val="9900CC"/>
                </a:solidFill>
              </a:rPr>
              <a:t>: </a:t>
            </a:r>
            <a:r>
              <a:rPr lang="th-TH" dirty="0" smtClean="0">
                <a:solidFill>
                  <a:srgbClr val="9900CC"/>
                </a:solidFill>
              </a:rPr>
              <a:t>สำนัก</a:t>
            </a:r>
            <a:r>
              <a:rPr lang="th-TH" dirty="0">
                <a:solidFill>
                  <a:srgbClr val="9900CC"/>
                </a:solidFill>
              </a:rPr>
              <a:t>บริหารการสาธารณสุข  สำนักงาน</a:t>
            </a:r>
            <a:r>
              <a:rPr lang="th-TH" dirty="0" smtClean="0">
                <a:solidFill>
                  <a:srgbClr val="9900CC"/>
                </a:solidFill>
              </a:rPr>
              <a:t>ปลัดกระทรวง</a:t>
            </a:r>
            <a:r>
              <a:rPr lang="en-US" dirty="0" smtClean="0">
                <a:solidFill>
                  <a:srgbClr val="9900CC"/>
                </a:solidFill>
              </a:rPr>
              <a:t>  </a:t>
            </a:r>
            <a:r>
              <a:rPr lang="th-TH" dirty="0" err="1" smtClean="0">
                <a:solidFill>
                  <a:srgbClr val="9900CC"/>
                </a:solidFill>
              </a:rPr>
              <a:t>สธ</a:t>
            </a:r>
            <a:r>
              <a:rPr lang="th-TH" dirty="0" smtClean="0">
                <a:solidFill>
                  <a:srgbClr val="9900CC"/>
                </a:solidFill>
              </a:rPr>
              <a:t>.</a:t>
            </a:r>
            <a:endParaRPr lang="th-TH" dirty="0">
              <a:solidFill>
                <a:srgbClr val="9900CC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95636" y="1969676"/>
            <a:ext cx="67327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th-TH" b="1" dirty="0" smtClean="0">
                <a:solidFill>
                  <a:srgbClr val="9900CC"/>
                </a:solidFill>
              </a:rPr>
              <a:t>ระยะเวลา</a:t>
            </a:r>
            <a:r>
              <a:rPr lang="th-TH" b="1" dirty="0">
                <a:solidFill>
                  <a:srgbClr val="9900CC"/>
                </a:solidFill>
              </a:rPr>
              <a:t>ในการดำเนินโครงการ </a:t>
            </a:r>
            <a:r>
              <a:rPr lang="en-US" b="1" dirty="0" smtClean="0">
                <a:solidFill>
                  <a:srgbClr val="9900CC"/>
                </a:solidFill>
              </a:rPr>
              <a:t>   </a:t>
            </a:r>
            <a:r>
              <a:rPr lang="en-US" dirty="0" smtClean="0">
                <a:solidFill>
                  <a:srgbClr val="9900CC"/>
                </a:solidFill>
              </a:rPr>
              <a:t>:  </a:t>
            </a:r>
            <a:r>
              <a:rPr lang="th-TH" dirty="0" smtClean="0">
                <a:solidFill>
                  <a:srgbClr val="9900CC"/>
                </a:solidFill>
              </a:rPr>
              <a:t>กรกฎาคม </a:t>
            </a:r>
            <a:r>
              <a:rPr lang="en-US" dirty="0" smtClean="0">
                <a:solidFill>
                  <a:srgbClr val="9900CC"/>
                </a:solidFill>
              </a:rPr>
              <a:t> </a:t>
            </a:r>
            <a:r>
              <a:rPr lang="en-US" sz="2400" dirty="0" smtClean="0">
                <a:solidFill>
                  <a:srgbClr val="9900CC"/>
                </a:solidFill>
              </a:rPr>
              <a:t>2560-2561</a:t>
            </a:r>
            <a:endParaRPr lang="th-TH" sz="2400" dirty="0">
              <a:solidFill>
                <a:srgbClr val="9900C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1560" y="2709495"/>
            <a:ext cx="7992888" cy="403187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                 </a:t>
            </a:r>
            <a:r>
              <a:rPr lang="th-TH" sz="3200" b="1" dirty="0" smtClean="0">
                <a:solidFill>
                  <a:srgbClr val="0000FF"/>
                </a:solidFill>
              </a:rPr>
              <a:t>ดำเนินงาน  ใน </a:t>
            </a:r>
            <a:r>
              <a:rPr lang="th-TH" sz="3200" b="1" dirty="0" smtClean="0">
                <a:solidFill>
                  <a:srgbClr val="FF0000"/>
                </a:solidFill>
              </a:rPr>
              <a:t>โครงการย่อย  </a:t>
            </a:r>
            <a:r>
              <a:rPr lang="th-TH" sz="3200" b="1" dirty="0" smtClean="0">
                <a:solidFill>
                  <a:srgbClr val="0000FF"/>
                </a:solidFill>
              </a:rPr>
              <a:t>ตามลำดับ </a:t>
            </a:r>
            <a:r>
              <a:rPr lang="en-US" sz="3200" b="1" dirty="0" smtClean="0">
                <a:solidFill>
                  <a:srgbClr val="0000FF"/>
                </a:solidFill>
              </a:rPr>
              <a:t>                                                         </a:t>
            </a:r>
            <a:r>
              <a:rPr lang="th-TH" sz="3200" b="1" dirty="0" smtClean="0">
                <a:solidFill>
                  <a:srgbClr val="0000FF"/>
                </a:solidFill>
              </a:rPr>
              <a:t>  </a:t>
            </a:r>
          </a:p>
          <a:p>
            <a:r>
              <a:rPr lang="th-TH" sz="3200" b="1" dirty="0">
                <a:solidFill>
                  <a:srgbClr val="0000FF"/>
                </a:solidFill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8.1</a:t>
            </a:r>
            <a:r>
              <a:rPr lang="en-US" sz="3200" dirty="0" smtClean="0">
                <a:solidFill>
                  <a:srgbClr val="0000FF"/>
                </a:solidFill>
              </a:rPr>
              <a:t>  </a:t>
            </a:r>
            <a:r>
              <a:rPr lang="th-TH" sz="3200" u="sng" dirty="0" smtClean="0">
                <a:solidFill>
                  <a:srgbClr val="0000FF"/>
                </a:solidFill>
              </a:rPr>
              <a:t>โครงการ</a:t>
            </a:r>
            <a:r>
              <a:rPr lang="en-US" sz="3200" dirty="0" smtClean="0">
                <a:solidFill>
                  <a:srgbClr val="0000FF"/>
                </a:solidFill>
              </a:rPr>
              <a:t>  </a:t>
            </a:r>
            <a:r>
              <a:rPr lang="th-TH" sz="3200" dirty="0" smtClean="0">
                <a:solidFill>
                  <a:srgbClr val="0000FF"/>
                </a:solidFill>
              </a:rPr>
              <a:t>วิเคราะห์</a:t>
            </a:r>
            <a:r>
              <a:rPr lang="th-TH" sz="3200" dirty="0">
                <a:solidFill>
                  <a:srgbClr val="0000FF"/>
                </a:solidFill>
              </a:rPr>
              <a:t>ความชุก </a:t>
            </a:r>
            <a:r>
              <a:rPr lang="en-US" sz="3200" dirty="0" smtClean="0">
                <a:solidFill>
                  <a:srgbClr val="0000FF"/>
                </a:solidFill>
              </a:rPr>
              <a:t> </a:t>
            </a:r>
            <a:r>
              <a:rPr lang="th-TH" sz="3200" dirty="0" smtClean="0">
                <a:solidFill>
                  <a:srgbClr val="0000FF"/>
                </a:solidFill>
              </a:rPr>
              <a:t>ปัจจัย และ</a:t>
            </a:r>
            <a:r>
              <a:rPr lang="en-US" sz="3200" dirty="0" smtClean="0">
                <a:solidFill>
                  <a:srgbClr val="0000FF"/>
                </a:solidFill>
              </a:rPr>
              <a:t> </a:t>
            </a:r>
            <a:r>
              <a:rPr lang="th-TH" sz="3200" dirty="0" smtClean="0">
                <a:solidFill>
                  <a:srgbClr val="0000FF"/>
                </a:solidFill>
              </a:rPr>
              <a:t>ผลลัพธ์</a:t>
            </a:r>
            <a:r>
              <a:rPr lang="en-US" sz="3200" dirty="0" smtClean="0">
                <a:solidFill>
                  <a:srgbClr val="0000FF"/>
                </a:solidFill>
              </a:rPr>
              <a:t>                                       </a:t>
            </a:r>
          </a:p>
          <a:p>
            <a:r>
              <a:rPr lang="en-US" sz="3200" dirty="0">
                <a:solidFill>
                  <a:srgbClr val="0000FF"/>
                </a:solidFill>
              </a:rPr>
              <a:t> </a:t>
            </a:r>
            <a:r>
              <a:rPr lang="en-US" sz="3200" dirty="0" smtClean="0">
                <a:solidFill>
                  <a:srgbClr val="0000FF"/>
                </a:solidFill>
              </a:rPr>
              <a:t>      </a:t>
            </a:r>
            <a:r>
              <a:rPr lang="th-TH" sz="3200" dirty="0" smtClean="0">
                <a:solidFill>
                  <a:srgbClr val="0000FF"/>
                </a:solidFill>
              </a:rPr>
              <a:t>  จาก</a:t>
            </a:r>
            <a:r>
              <a:rPr lang="th-TH" sz="3200" dirty="0">
                <a:solidFill>
                  <a:srgbClr val="0000FF"/>
                </a:solidFill>
              </a:rPr>
              <a:t>ภาวะ</a:t>
            </a:r>
            <a:r>
              <a:rPr lang="th-TH" sz="3200" dirty="0" err="1">
                <a:solidFill>
                  <a:srgbClr val="0000FF"/>
                </a:solidFill>
              </a:rPr>
              <a:t>ทุพ</a:t>
            </a:r>
            <a:r>
              <a:rPr lang="th-TH" sz="3200" dirty="0" smtClean="0">
                <a:solidFill>
                  <a:srgbClr val="0000FF"/>
                </a:solidFill>
              </a:rPr>
              <a:t>โภชนาการของผู้ป่วย</a:t>
            </a:r>
            <a:r>
              <a:rPr lang="en-US" sz="3200" dirty="0" smtClean="0">
                <a:solidFill>
                  <a:srgbClr val="0000FF"/>
                </a:solidFill>
              </a:rPr>
              <a:t>  </a:t>
            </a:r>
            <a:r>
              <a:rPr lang="th-TH" sz="3200" dirty="0" smtClean="0">
                <a:solidFill>
                  <a:srgbClr val="0000FF"/>
                </a:solidFill>
              </a:rPr>
              <a:t>นอน</a:t>
            </a:r>
            <a:r>
              <a:rPr lang="th-TH" sz="3200" dirty="0">
                <a:solidFill>
                  <a:srgbClr val="0000FF"/>
                </a:solidFill>
              </a:rPr>
              <a:t>ใน</a:t>
            </a:r>
            <a:r>
              <a:rPr lang="th-TH" sz="3200" dirty="0" smtClean="0">
                <a:solidFill>
                  <a:srgbClr val="0000FF"/>
                </a:solidFill>
              </a:rPr>
              <a:t>โรงพยาบาล                </a:t>
            </a:r>
          </a:p>
          <a:p>
            <a:r>
              <a:rPr lang="th-TH" sz="2400" b="1" dirty="0" smtClean="0">
                <a:solidFill>
                  <a:srgbClr val="FF0000"/>
                </a:solidFill>
              </a:rPr>
              <a:t>  </a:t>
            </a:r>
            <a:r>
              <a:rPr lang="en-US" sz="2400" b="1" dirty="0" smtClean="0">
                <a:solidFill>
                  <a:srgbClr val="FF0000"/>
                </a:solidFill>
              </a:rPr>
              <a:t>8.2</a:t>
            </a:r>
            <a:r>
              <a:rPr lang="en-US" sz="3200" b="1" dirty="0" smtClean="0">
                <a:solidFill>
                  <a:srgbClr val="0000FF"/>
                </a:solidFill>
              </a:rPr>
              <a:t>  </a:t>
            </a:r>
            <a:r>
              <a:rPr lang="th-TH" sz="3200" u="sng" dirty="0" smtClean="0">
                <a:solidFill>
                  <a:srgbClr val="0000FF"/>
                </a:solidFill>
              </a:rPr>
              <a:t>โครงการ</a:t>
            </a:r>
            <a:r>
              <a:rPr lang="th-TH" sz="3200" dirty="0" smtClean="0">
                <a:solidFill>
                  <a:srgbClr val="0000FF"/>
                </a:solidFill>
              </a:rPr>
              <a:t>  สำรวจ</a:t>
            </a:r>
            <a:r>
              <a:rPr lang="th-TH" sz="3200" dirty="0">
                <a:solidFill>
                  <a:srgbClr val="0000FF"/>
                </a:solidFill>
              </a:rPr>
              <a:t>ภาวะ</a:t>
            </a:r>
            <a:r>
              <a:rPr lang="th-TH" sz="3200" dirty="0" err="1">
                <a:solidFill>
                  <a:srgbClr val="0000FF"/>
                </a:solidFill>
              </a:rPr>
              <a:t>ทุพ</a:t>
            </a:r>
            <a:r>
              <a:rPr lang="th-TH" sz="3200" dirty="0">
                <a:solidFill>
                  <a:srgbClr val="0000FF"/>
                </a:solidFill>
              </a:rPr>
              <a:t>โภชนาการ (</a:t>
            </a:r>
            <a:r>
              <a:rPr lang="en-US" sz="2400" b="1" dirty="0">
                <a:solidFill>
                  <a:srgbClr val="FF0000"/>
                </a:solidFill>
              </a:rPr>
              <a:t>Nutrition Day </a:t>
            </a:r>
            <a:r>
              <a:rPr lang="en-US" sz="2400" b="1" dirty="0" smtClean="0">
                <a:solidFill>
                  <a:srgbClr val="FF0000"/>
                </a:solidFill>
              </a:rPr>
              <a:t>Project</a:t>
            </a:r>
            <a:r>
              <a:rPr lang="th-TH" b="1" dirty="0" smtClean="0">
                <a:solidFill>
                  <a:srgbClr val="0000FF"/>
                </a:solidFill>
              </a:rPr>
              <a:t>)</a:t>
            </a:r>
            <a:r>
              <a:rPr lang="en-US" b="1" dirty="0" smtClean="0">
                <a:solidFill>
                  <a:srgbClr val="0000FF"/>
                </a:solidFill>
              </a:rPr>
              <a:t>        </a:t>
            </a:r>
          </a:p>
          <a:p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smtClean="0">
                <a:solidFill>
                  <a:srgbClr val="0000FF"/>
                </a:solidFill>
              </a:rPr>
              <a:t>     </a:t>
            </a:r>
            <a:r>
              <a:rPr lang="th-TH" sz="3200" b="1" dirty="0" smtClean="0">
                <a:solidFill>
                  <a:srgbClr val="0000FF"/>
                </a:solidFill>
              </a:rPr>
              <a:t>  </a:t>
            </a:r>
            <a:r>
              <a:rPr lang="th-TH" sz="3200" dirty="0" smtClean="0">
                <a:solidFill>
                  <a:srgbClr val="0000FF"/>
                </a:solidFill>
              </a:rPr>
              <a:t>เพื่อ</a:t>
            </a:r>
            <a:r>
              <a:rPr lang="th-TH" sz="3200" dirty="0">
                <a:solidFill>
                  <a:srgbClr val="0000FF"/>
                </a:solidFill>
              </a:rPr>
              <a:t>รวบรวม</a:t>
            </a:r>
            <a:r>
              <a:rPr lang="th-TH" sz="3200" dirty="0" smtClean="0">
                <a:solidFill>
                  <a:srgbClr val="0000FF"/>
                </a:solidFill>
              </a:rPr>
              <a:t>ข้อมูล</a:t>
            </a:r>
            <a:r>
              <a:rPr lang="en-US" sz="3200" dirty="0" smtClean="0">
                <a:solidFill>
                  <a:srgbClr val="0000FF"/>
                </a:solidFill>
              </a:rPr>
              <a:t> </a:t>
            </a:r>
            <a:r>
              <a:rPr lang="th-TH" sz="3200" dirty="0" smtClean="0">
                <a:solidFill>
                  <a:srgbClr val="0000FF"/>
                </a:solidFill>
              </a:rPr>
              <a:t>และ วิเคราะห์ประเด็นปัญหาในโรงพยาบาล                           </a:t>
            </a:r>
          </a:p>
          <a:p>
            <a:r>
              <a:rPr lang="th-TH" sz="3200" b="1" dirty="0">
                <a:solidFill>
                  <a:srgbClr val="0000FF"/>
                </a:solidFill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8.3 </a:t>
            </a:r>
            <a:r>
              <a:rPr lang="en-US" sz="3200" dirty="0" smtClean="0">
                <a:solidFill>
                  <a:srgbClr val="0000FF"/>
                </a:solidFill>
              </a:rPr>
              <a:t> </a:t>
            </a:r>
            <a:r>
              <a:rPr lang="th-TH" sz="3200" u="sng" dirty="0" smtClean="0">
                <a:solidFill>
                  <a:srgbClr val="0000FF"/>
                </a:solidFill>
              </a:rPr>
              <a:t>โครงการ</a:t>
            </a:r>
            <a:r>
              <a:rPr lang="th-TH" sz="3200" dirty="0" smtClean="0">
                <a:solidFill>
                  <a:srgbClr val="0000FF"/>
                </a:solidFill>
              </a:rPr>
              <a:t> </a:t>
            </a:r>
            <a:r>
              <a:rPr lang="en-US" sz="3200" dirty="0" smtClean="0">
                <a:solidFill>
                  <a:srgbClr val="0000FF"/>
                </a:solidFill>
              </a:rPr>
              <a:t> </a:t>
            </a:r>
            <a:r>
              <a:rPr lang="th-TH" sz="3200" dirty="0" smtClean="0">
                <a:solidFill>
                  <a:srgbClr val="0000FF"/>
                </a:solidFill>
              </a:rPr>
              <a:t>รพ.คุณภาพ</a:t>
            </a:r>
            <a:r>
              <a:rPr lang="th-TH" sz="3200" dirty="0" err="1">
                <a:solidFill>
                  <a:srgbClr val="0000FF"/>
                </a:solidFill>
              </a:rPr>
              <a:t>โภชน</a:t>
            </a:r>
            <a:r>
              <a:rPr lang="th-TH" sz="3200" dirty="0">
                <a:solidFill>
                  <a:srgbClr val="0000FF"/>
                </a:solidFill>
              </a:rPr>
              <a:t>บำบัด </a:t>
            </a:r>
            <a:r>
              <a:rPr lang="en-US" sz="3200" dirty="0" smtClean="0">
                <a:solidFill>
                  <a:srgbClr val="0000FF"/>
                </a:solidFill>
              </a:rPr>
              <a:t> </a:t>
            </a:r>
            <a:r>
              <a:rPr lang="th-TH" sz="3200" dirty="0" smtClean="0">
                <a:solidFill>
                  <a:srgbClr val="0000FF"/>
                </a:solidFill>
              </a:rPr>
              <a:t>อาสาสมัคร</a:t>
            </a:r>
            <a:r>
              <a:rPr lang="th-TH" sz="3200" dirty="0">
                <a:solidFill>
                  <a:srgbClr val="0000FF"/>
                </a:solidFill>
              </a:rPr>
              <a:t>นำร่อง </a:t>
            </a:r>
            <a:endParaRPr lang="en-US" sz="3200" dirty="0" smtClean="0">
              <a:solidFill>
                <a:srgbClr val="0000FF"/>
              </a:solidFill>
            </a:endParaRPr>
          </a:p>
          <a:p>
            <a:r>
              <a:rPr lang="th-TH" sz="2400" b="1" dirty="0" smtClean="0">
                <a:solidFill>
                  <a:srgbClr val="0000FF"/>
                </a:solidFill>
              </a:rPr>
              <a:t>  </a:t>
            </a:r>
            <a:r>
              <a:rPr lang="en-US" sz="2400" b="1" dirty="0" smtClean="0">
                <a:solidFill>
                  <a:srgbClr val="0000FF"/>
                </a:solidFill>
              </a:rPr>
              <a:t>8.4   </a:t>
            </a:r>
            <a:r>
              <a:rPr lang="th-TH" sz="3200" u="sng" dirty="0" smtClean="0">
                <a:solidFill>
                  <a:srgbClr val="0000FF"/>
                </a:solidFill>
              </a:rPr>
              <a:t>โครงการ</a:t>
            </a:r>
            <a:r>
              <a:rPr lang="en-US" sz="3200" dirty="0" smtClean="0">
                <a:solidFill>
                  <a:srgbClr val="0000FF"/>
                </a:solidFill>
              </a:rPr>
              <a:t>  </a:t>
            </a:r>
            <a:r>
              <a:rPr lang="th-TH" sz="3200" dirty="0" smtClean="0">
                <a:solidFill>
                  <a:srgbClr val="0000FF"/>
                </a:solidFill>
              </a:rPr>
              <a:t>พัฒนา</a:t>
            </a:r>
            <a:r>
              <a:rPr lang="th-TH" sz="3200" dirty="0">
                <a:solidFill>
                  <a:srgbClr val="0000FF"/>
                </a:solidFill>
              </a:rPr>
              <a:t>มาตรฐานด้าน</a:t>
            </a:r>
            <a:r>
              <a:rPr lang="th-TH" sz="3200" dirty="0" err="1">
                <a:solidFill>
                  <a:srgbClr val="0000FF"/>
                </a:solidFill>
              </a:rPr>
              <a:t>โภชน</a:t>
            </a:r>
            <a:r>
              <a:rPr lang="th-TH" sz="3200" dirty="0">
                <a:solidFill>
                  <a:srgbClr val="0000FF"/>
                </a:solidFill>
              </a:rPr>
              <a:t>บำบัด  </a:t>
            </a:r>
            <a:r>
              <a:rPr lang="en-US" sz="3200" dirty="0" smtClean="0">
                <a:solidFill>
                  <a:srgbClr val="0000FF"/>
                </a:solidFill>
              </a:rPr>
              <a:t> </a:t>
            </a:r>
            <a:r>
              <a:rPr lang="th-TH" sz="3200" dirty="0" smtClean="0">
                <a:solidFill>
                  <a:srgbClr val="0000FF"/>
                </a:solidFill>
              </a:rPr>
              <a:t>เพื่อจัดทำ</a:t>
            </a:r>
            <a:r>
              <a:rPr lang="en-US" sz="3200" dirty="0" smtClean="0">
                <a:solidFill>
                  <a:srgbClr val="0000FF"/>
                </a:solidFill>
              </a:rPr>
              <a:t>                   </a:t>
            </a:r>
          </a:p>
          <a:p>
            <a:r>
              <a:rPr lang="en-US" sz="3200" dirty="0">
                <a:solidFill>
                  <a:srgbClr val="0000FF"/>
                </a:solidFill>
              </a:rPr>
              <a:t> </a:t>
            </a:r>
            <a:r>
              <a:rPr lang="en-US" sz="3200" dirty="0" smtClean="0">
                <a:solidFill>
                  <a:srgbClr val="0000FF"/>
                </a:solidFill>
              </a:rPr>
              <a:t>     </a:t>
            </a:r>
            <a:r>
              <a:rPr lang="th-TH" sz="3200" dirty="0" smtClean="0">
                <a:solidFill>
                  <a:srgbClr val="0000FF"/>
                </a:solidFill>
              </a:rPr>
              <a:t>   ระบบ</a:t>
            </a:r>
            <a:r>
              <a:rPr lang="th-TH" sz="3200" dirty="0">
                <a:solidFill>
                  <a:srgbClr val="0000FF"/>
                </a:solidFill>
              </a:rPr>
              <a:t>บริการ</a:t>
            </a:r>
            <a:r>
              <a:rPr lang="th-TH" sz="3200" dirty="0" smtClean="0">
                <a:solidFill>
                  <a:srgbClr val="0000FF"/>
                </a:solidFill>
              </a:rPr>
              <a:t>สุขภาพ</a:t>
            </a:r>
            <a:r>
              <a:rPr lang="en-US" sz="3200" dirty="0" smtClean="0">
                <a:solidFill>
                  <a:srgbClr val="0000FF"/>
                </a:solidFill>
              </a:rPr>
              <a:t> </a:t>
            </a:r>
            <a:r>
              <a:rPr lang="th-TH" sz="3200" dirty="0" smtClean="0">
                <a:solidFill>
                  <a:srgbClr val="0000FF"/>
                </a:solidFill>
              </a:rPr>
              <a:t>(</a:t>
            </a:r>
            <a:r>
              <a:rPr lang="en-US" b="1" dirty="0">
                <a:solidFill>
                  <a:srgbClr val="0000FF"/>
                </a:solidFill>
              </a:rPr>
              <a:t>service </a:t>
            </a:r>
            <a:r>
              <a:rPr lang="en-US" b="1" dirty="0" smtClean="0">
                <a:solidFill>
                  <a:srgbClr val="0000FF"/>
                </a:solidFill>
              </a:rPr>
              <a:t>plan</a:t>
            </a:r>
            <a:r>
              <a:rPr lang="th-TH" sz="3200" dirty="0" smtClean="0">
                <a:solidFill>
                  <a:srgbClr val="0000FF"/>
                </a:solidFill>
              </a:rPr>
              <a:t>)</a:t>
            </a:r>
            <a:r>
              <a:rPr lang="en-US" sz="3200" dirty="0" smtClean="0">
                <a:solidFill>
                  <a:srgbClr val="0000FF"/>
                </a:solidFill>
              </a:rPr>
              <a:t> </a:t>
            </a:r>
            <a:r>
              <a:rPr lang="th-TH" sz="3200" dirty="0">
                <a:solidFill>
                  <a:srgbClr val="0000FF"/>
                </a:solidFill>
              </a:rPr>
              <a:t>สาขา</a:t>
            </a:r>
            <a:r>
              <a:rPr lang="th-TH" sz="3200" dirty="0" err="1">
                <a:solidFill>
                  <a:srgbClr val="0000FF"/>
                </a:solidFill>
              </a:rPr>
              <a:t>โภชน</a:t>
            </a:r>
            <a:r>
              <a:rPr lang="th-TH" sz="3200" dirty="0">
                <a:solidFill>
                  <a:srgbClr val="0000FF"/>
                </a:solidFill>
              </a:rPr>
              <a:t>บำบัด</a:t>
            </a:r>
          </a:p>
        </p:txBody>
      </p:sp>
    </p:spTree>
    <p:extLst>
      <p:ext uri="{BB962C8B-B14F-4D97-AF65-F5344CB8AC3E}">
        <p14:creationId xmlns:p14="http://schemas.microsoft.com/office/powerpoint/2010/main" val="402429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8077200" cy="1905000"/>
          </a:xfrm>
        </p:spPr>
        <p:txBody>
          <a:bodyPr/>
          <a:lstStyle/>
          <a:p>
            <a:r>
              <a:rPr lang="en-US" sz="10600" b="1" dirty="0" smtClean="0">
                <a:solidFill>
                  <a:srgbClr val="0000FF"/>
                </a:solidFill>
              </a:rPr>
              <a:t>conclusion</a:t>
            </a:r>
            <a:endParaRPr lang="en-US" sz="3600" dirty="0" smtClean="0">
              <a:solidFill>
                <a:srgbClr val="0000FF"/>
              </a:solidFill>
            </a:endParaRPr>
          </a:p>
        </p:txBody>
      </p:sp>
      <p:pic>
        <p:nvPicPr>
          <p:cNvPr id="121859" name="Picture 3" descr="CMPNG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667000"/>
            <a:ext cx="4648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0" name="Freeform 4"/>
          <p:cNvSpPr>
            <a:spLocks/>
          </p:cNvSpPr>
          <p:nvPr/>
        </p:nvSpPr>
        <p:spPr bwMode="auto">
          <a:xfrm>
            <a:off x="452438" y="260350"/>
            <a:ext cx="8072437" cy="2684463"/>
          </a:xfrm>
          <a:custGeom>
            <a:avLst/>
            <a:gdLst>
              <a:gd name="T0" fmla="*/ 2147483647 w 5085"/>
              <a:gd name="T1" fmla="*/ 2147483647 h 1691"/>
              <a:gd name="T2" fmla="*/ 2147483647 w 5085"/>
              <a:gd name="T3" fmla="*/ 2147483647 h 1691"/>
              <a:gd name="T4" fmla="*/ 2147483647 w 5085"/>
              <a:gd name="T5" fmla="*/ 2147483647 h 1691"/>
              <a:gd name="T6" fmla="*/ 2147483647 w 5085"/>
              <a:gd name="T7" fmla="*/ 2147483647 h 1691"/>
              <a:gd name="T8" fmla="*/ 2147483647 w 5085"/>
              <a:gd name="T9" fmla="*/ 2147483647 h 1691"/>
              <a:gd name="T10" fmla="*/ 2147483647 w 5085"/>
              <a:gd name="T11" fmla="*/ 2147483647 h 1691"/>
              <a:gd name="T12" fmla="*/ 2147483647 w 5085"/>
              <a:gd name="T13" fmla="*/ 2147483647 h 1691"/>
              <a:gd name="T14" fmla="*/ 2147483647 w 5085"/>
              <a:gd name="T15" fmla="*/ 2147483647 h 1691"/>
              <a:gd name="T16" fmla="*/ 2147483647 w 5085"/>
              <a:gd name="T17" fmla="*/ 2147483647 h 1691"/>
              <a:gd name="T18" fmla="*/ 2147483647 w 5085"/>
              <a:gd name="T19" fmla="*/ 2147483647 h 1691"/>
              <a:gd name="T20" fmla="*/ 2147483647 w 5085"/>
              <a:gd name="T21" fmla="*/ 2147483647 h 1691"/>
              <a:gd name="T22" fmla="*/ 2147483647 w 5085"/>
              <a:gd name="T23" fmla="*/ 2147483647 h 1691"/>
              <a:gd name="T24" fmla="*/ 2147483647 w 5085"/>
              <a:gd name="T25" fmla="*/ 2147483647 h 1691"/>
              <a:gd name="T26" fmla="*/ 2147483647 w 5085"/>
              <a:gd name="T27" fmla="*/ 2147483647 h 1691"/>
              <a:gd name="T28" fmla="*/ 2147483647 w 5085"/>
              <a:gd name="T29" fmla="*/ 2147483647 h 1691"/>
              <a:gd name="T30" fmla="*/ 2147483647 w 5085"/>
              <a:gd name="T31" fmla="*/ 2147483647 h 1691"/>
              <a:gd name="T32" fmla="*/ 2147483647 w 5085"/>
              <a:gd name="T33" fmla="*/ 2147483647 h 1691"/>
              <a:gd name="T34" fmla="*/ 2147483647 w 5085"/>
              <a:gd name="T35" fmla="*/ 2147483647 h 1691"/>
              <a:gd name="T36" fmla="*/ 2147483647 w 5085"/>
              <a:gd name="T37" fmla="*/ 2147483647 h 1691"/>
              <a:gd name="T38" fmla="*/ 2147483647 w 5085"/>
              <a:gd name="T39" fmla="*/ 2147483647 h 1691"/>
              <a:gd name="T40" fmla="*/ 2147483647 w 5085"/>
              <a:gd name="T41" fmla="*/ 2147483647 h 1691"/>
              <a:gd name="T42" fmla="*/ 2147483647 w 5085"/>
              <a:gd name="T43" fmla="*/ 2147483647 h 1691"/>
              <a:gd name="T44" fmla="*/ 2147483647 w 5085"/>
              <a:gd name="T45" fmla="*/ 2147483647 h 1691"/>
              <a:gd name="T46" fmla="*/ 2147483647 w 5085"/>
              <a:gd name="T47" fmla="*/ 2147483647 h 1691"/>
              <a:gd name="T48" fmla="*/ 2147483647 w 5085"/>
              <a:gd name="T49" fmla="*/ 2147483647 h 1691"/>
              <a:gd name="T50" fmla="*/ 2147483647 w 5085"/>
              <a:gd name="T51" fmla="*/ 2147483647 h 1691"/>
              <a:gd name="T52" fmla="*/ 2147483647 w 5085"/>
              <a:gd name="T53" fmla="*/ 2147483647 h 1691"/>
              <a:gd name="T54" fmla="*/ 2147483647 w 5085"/>
              <a:gd name="T55" fmla="*/ 2147483647 h 1691"/>
              <a:gd name="T56" fmla="*/ 2147483647 w 5085"/>
              <a:gd name="T57" fmla="*/ 2147483647 h 1691"/>
              <a:gd name="T58" fmla="*/ 2147483647 w 5085"/>
              <a:gd name="T59" fmla="*/ 2147483647 h 1691"/>
              <a:gd name="T60" fmla="*/ 2147483647 w 5085"/>
              <a:gd name="T61" fmla="*/ 2147483647 h 1691"/>
              <a:gd name="T62" fmla="*/ 2147483647 w 5085"/>
              <a:gd name="T63" fmla="*/ 2147483647 h 1691"/>
              <a:gd name="T64" fmla="*/ 2147483647 w 5085"/>
              <a:gd name="T65" fmla="*/ 2147483647 h 1691"/>
              <a:gd name="T66" fmla="*/ 2147483647 w 5085"/>
              <a:gd name="T67" fmla="*/ 2147483647 h 1691"/>
              <a:gd name="T68" fmla="*/ 2147483647 w 5085"/>
              <a:gd name="T69" fmla="*/ 2147483647 h 1691"/>
              <a:gd name="T70" fmla="*/ 2147483647 w 5085"/>
              <a:gd name="T71" fmla="*/ 2147483647 h 1691"/>
              <a:gd name="T72" fmla="*/ 2147483647 w 5085"/>
              <a:gd name="T73" fmla="*/ 2147483647 h 1691"/>
              <a:gd name="T74" fmla="*/ 2147483647 w 5085"/>
              <a:gd name="T75" fmla="*/ 2147483647 h 1691"/>
              <a:gd name="T76" fmla="*/ 2147483647 w 5085"/>
              <a:gd name="T77" fmla="*/ 2147483647 h 1691"/>
              <a:gd name="T78" fmla="*/ 2147483647 w 5085"/>
              <a:gd name="T79" fmla="*/ 2147483647 h 1691"/>
              <a:gd name="T80" fmla="*/ 2147483647 w 5085"/>
              <a:gd name="T81" fmla="*/ 2147483647 h 1691"/>
              <a:gd name="T82" fmla="*/ 2147483647 w 5085"/>
              <a:gd name="T83" fmla="*/ 2147483647 h 1691"/>
              <a:gd name="T84" fmla="*/ 2147483647 w 5085"/>
              <a:gd name="T85" fmla="*/ 2147483647 h 1691"/>
              <a:gd name="T86" fmla="*/ 2147483647 w 5085"/>
              <a:gd name="T87" fmla="*/ 2147483647 h 1691"/>
              <a:gd name="T88" fmla="*/ 2147483647 w 5085"/>
              <a:gd name="T89" fmla="*/ 2147483647 h 1691"/>
              <a:gd name="T90" fmla="*/ 2147483647 w 5085"/>
              <a:gd name="T91" fmla="*/ 2147483647 h 1691"/>
              <a:gd name="T92" fmla="*/ 2147483647 w 5085"/>
              <a:gd name="T93" fmla="*/ 2147483647 h 1691"/>
              <a:gd name="T94" fmla="*/ 2147483647 w 5085"/>
              <a:gd name="T95" fmla="*/ 2147483647 h 1691"/>
              <a:gd name="T96" fmla="*/ 2147483647 w 5085"/>
              <a:gd name="T97" fmla="*/ 2147483647 h 1691"/>
              <a:gd name="T98" fmla="*/ 2147483647 w 5085"/>
              <a:gd name="T99" fmla="*/ 2147483647 h 1691"/>
              <a:gd name="T100" fmla="*/ 2147483647 w 5085"/>
              <a:gd name="T101" fmla="*/ 2147483647 h 1691"/>
              <a:gd name="T102" fmla="*/ 2147483647 w 5085"/>
              <a:gd name="T103" fmla="*/ 2147483647 h 1691"/>
              <a:gd name="T104" fmla="*/ 2147483647 w 5085"/>
              <a:gd name="T105" fmla="*/ 2147483647 h 1691"/>
              <a:gd name="T106" fmla="*/ 2147483647 w 5085"/>
              <a:gd name="T107" fmla="*/ 2147483647 h 1691"/>
              <a:gd name="T108" fmla="*/ 2147483647 w 5085"/>
              <a:gd name="T109" fmla="*/ 2147483647 h 1691"/>
              <a:gd name="T110" fmla="*/ 2147483647 w 5085"/>
              <a:gd name="T111" fmla="*/ 2147483647 h 169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5085"/>
              <a:gd name="T169" fmla="*/ 0 h 1691"/>
              <a:gd name="T170" fmla="*/ 5085 w 5085"/>
              <a:gd name="T171" fmla="*/ 1691 h 169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5085" h="1691">
                <a:moveTo>
                  <a:pt x="1731" y="251"/>
                </a:moveTo>
                <a:cubicBezTo>
                  <a:pt x="1669" y="248"/>
                  <a:pt x="1607" y="248"/>
                  <a:pt x="1545" y="243"/>
                </a:cubicBezTo>
                <a:cubicBezTo>
                  <a:pt x="1507" y="240"/>
                  <a:pt x="1488" y="210"/>
                  <a:pt x="1460" y="192"/>
                </a:cubicBezTo>
                <a:cubicBezTo>
                  <a:pt x="1440" y="179"/>
                  <a:pt x="1407" y="172"/>
                  <a:pt x="1384" y="166"/>
                </a:cubicBezTo>
                <a:cubicBezTo>
                  <a:pt x="1349" y="140"/>
                  <a:pt x="1322" y="137"/>
                  <a:pt x="1282" y="124"/>
                </a:cubicBezTo>
                <a:cubicBezTo>
                  <a:pt x="1265" y="127"/>
                  <a:pt x="1247" y="125"/>
                  <a:pt x="1231" y="132"/>
                </a:cubicBezTo>
                <a:cubicBezTo>
                  <a:pt x="1213" y="140"/>
                  <a:pt x="1188" y="192"/>
                  <a:pt x="1172" y="209"/>
                </a:cubicBezTo>
                <a:cubicBezTo>
                  <a:pt x="1162" y="236"/>
                  <a:pt x="1130" y="285"/>
                  <a:pt x="1130" y="285"/>
                </a:cubicBezTo>
                <a:cubicBezTo>
                  <a:pt x="1000" y="268"/>
                  <a:pt x="880" y="210"/>
                  <a:pt x="757" y="166"/>
                </a:cubicBezTo>
                <a:cubicBezTo>
                  <a:pt x="686" y="169"/>
                  <a:pt x="615" y="164"/>
                  <a:pt x="545" y="175"/>
                </a:cubicBezTo>
                <a:cubicBezTo>
                  <a:pt x="520" y="179"/>
                  <a:pt x="477" y="209"/>
                  <a:pt x="477" y="209"/>
                </a:cubicBezTo>
                <a:cubicBezTo>
                  <a:pt x="471" y="217"/>
                  <a:pt x="464" y="225"/>
                  <a:pt x="460" y="234"/>
                </a:cubicBezTo>
                <a:cubicBezTo>
                  <a:pt x="456" y="242"/>
                  <a:pt x="461" y="259"/>
                  <a:pt x="452" y="260"/>
                </a:cubicBezTo>
                <a:cubicBezTo>
                  <a:pt x="426" y="263"/>
                  <a:pt x="376" y="243"/>
                  <a:pt x="376" y="243"/>
                </a:cubicBezTo>
                <a:cubicBezTo>
                  <a:pt x="254" y="182"/>
                  <a:pt x="142" y="291"/>
                  <a:pt x="79" y="387"/>
                </a:cubicBezTo>
                <a:cubicBezTo>
                  <a:pt x="70" y="415"/>
                  <a:pt x="55" y="435"/>
                  <a:pt x="45" y="463"/>
                </a:cubicBezTo>
                <a:cubicBezTo>
                  <a:pt x="48" y="505"/>
                  <a:pt x="45" y="549"/>
                  <a:pt x="54" y="590"/>
                </a:cubicBezTo>
                <a:cubicBezTo>
                  <a:pt x="57" y="602"/>
                  <a:pt x="72" y="605"/>
                  <a:pt x="79" y="615"/>
                </a:cubicBezTo>
                <a:cubicBezTo>
                  <a:pt x="84" y="623"/>
                  <a:pt x="85" y="632"/>
                  <a:pt x="88" y="641"/>
                </a:cubicBezTo>
                <a:cubicBezTo>
                  <a:pt x="77" y="672"/>
                  <a:pt x="37" y="725"/>
                  <a:pt x="37" y="725"/>
                </a:cubicBezTo>
                <a:cubicBezTo>
                  <a:pt x="25" y="784"/>
                  <a:pt x="5" y="856"/>
                  <a:pt x="62" y="895"/>
                </a:cubicBezTo>
                <a:cubicBezTo>
                  <a:pt x="49" y="935"/>
                  <a:pt x="27" y="973"/>
                  <a:pt x="11" y="1013"/>
                </a:cubicBezTo>
                <a:cubicBezTo>
                  <a:pt x="18" y="1118"/>
                  <a:pt x="0" y="1234"/>
                  <a:pt x="105" y="1293"/>
                </a:cubicBezTo>
                <a:cubicBezTo>
                  <a:pt x="128" y="1306"/>
                  <a:pt x="199" y="1309"/>
                  <a:pt x="206" y="1310"/>
                </a:cubicBezTo>
                <a:cubicBezTo>
                  <a:pt x="221" y="1380"/>
                  <a:pt x="256" y="1416"/>
                  <a:pt x="299" y="1471"/>
                </a:cubicBezTo>
                <a:cubicBezTo>
                  <a:pt x="309" y="1484"/>
                  <a:pt x="313" y="1502"/>
                  <a:pt x="325" y="1513"/>
                </a:cubicBezTo>
                <a:cubicBezTo>
                  <a:pt x="342" y="1528"/>
                  <a:pt x="366" y="1534"/>
                  <a:pt x="384" y="1547"/>
                </a:cubicBezTo>
                <a:cubicBezTo>
                  <a:pt x="452" y="1597"/>
                  <a:pt x="379" y="1570"/>
                  <a:pt x="469" y="1615"/>
                </a:cubicBezTo>
                <a:cubicBezTo>
                  <a:pt x="526" y="1643"/>
                  <a:pt x="586" y="1663"/>
                  <a:pt x="647" y="1683"/>
                </a:cubicBezTo>
                <a:cubicBezTo>
                  <a:pt x="686" y="1677"/>
                  <a:pt x="726" y="1675"/>
                  <a:pt x="765" y="1666"/>
                </a:cubicBezTo>
                <a:cubicBezTo>
                  <a:pt x="773" y="1664"/>
                  <a:pt x="824" y="1624"/>
                  <a:pt x="825" y="1623"/>
                </a:cubicBezTo>
                <a:cubicBezTo>
                  <a:pt x="855" y="1601"/>
                  <a:pt x="882" y="1589"/>
                  <a:pt x="918" y="1581"/>
                </a:cubicBezTo>
                <a:cubicBezTo>
                  <a:pt x="941" y="1584"/>
                  <a:pt x="966" y="1577"/>
                  <a:pt x="986" y="1589"/>
                </a:cubicBezTo>
                <a:cubicBezTo>
                  <a:pt x="999" y="1597"/>
                  <a:pt x="996" y="1618"/>
                  <a:pt x="1003" y="1632"/>
                </a:cubicBezTo>
                <a:cubicBezTo>
                  <a:pt x="1022" y="1667"/>
                  <a:pt x="1031" y="1668"/>
                  <a:pt x="1062" y="1691"/>
                </a:cubicBezTo>
                <a:cubicBezTo>
                  <a:pt x="1090" y="1688"/>
                  <a:pt x="1120" y="1691"/>
                  <a:pt x="1147" y="1683"/>
                </a:cubicBezTo>
                <a:cubicBezTo>
                  <a:pt x="1191" y="1670"/>
                  <a:pt x="1211" y="1617"/>
                  <a:pt x="1240" y="1581"/>
                </a:cubicBezTo>
                <a:cubicBezTo>
                  <a:pt x="1289" y="1519"/>
                  <a:pt x="1339" y="1473"/>
                  <a:pt x="1418" y="1454"/>
                </a:cubicBezTo>
                <a:cubicBezTo>
                  <a:pt x="1438" y="1460"/>
                  <a:pt x="1459" y="1462"/>
                  <a:pt x="1477" y="1471"/>
                </a:cubicBezTo>
                <a:cubicBezTo>
                  <a:pt x="1505" y="1485"/>
                  <a:pt x="1499" y="1502"/>
                  <a:pt x="1519" y="1522"/>
                </a:cubicBezTo>
                <a:cubicBezTo>
                  <a:pt x="1535" y="1538"/>
                  <a:pt x="1554" y="1548"/>
                  <a:pt x="1570" y="1564"/>
                </a:cubicBezTo>
                <a:cubicBezTo>
                  <a:pt x="1607" y="1549"/>
                  <a:pt x="1627" y="1526"/>
                  <a:pt x="1663" y="1513"/>
                </a:cubicBezTo>
                <a:cubicBezTo>
                  <a:pt x="1735" y="1457"/>
                  <a:pt x="1765" y="1440"/>
                  <a:pt x="1850" y="1420"/>
                </a:cubicBezTo>
                <a:cubicBezTo>
                  <a:pt x="1864" y="1423"/>
                  <a:pt x="1880" y="1420"/>
                  <a:pt x="1892" y="1428"/>
                </a:cubicBezTo>
                <a:cubicBezTo>
                  <a:pt x="1919" y="1445"/>
                  <a:pt x="1923" y="1489"/>
                  <a:pt x="1934" y="1513"/>
                </a:cubicBezTo>
                <a:cubicBezTo>
                  <a:pt x="1948" y="1545"/>
                  <a:pt x="1954" y="1540"/>
                  <a:pt x="1985" y="1556"/>
                </a:cubicBezTo>
                <a:cubicBezTo>
                  <a:pt x="2035" y="1544"/>
                  <a:pt x="2065" y="1525"/>
                  <a:pt x="2112" y="1513"/>
                </a:cubicBezTo>
                <a:cubicBezTo>
                  <a:pt x="2154" y="1485"/>
                  <a:pt x="2183" y="1469"/>
                  <a:pt x="2231" y="1454"/>
                </a:cubicBezTo>
                <a:cubicBezTo>
                  <a:pt x="2259" y="1462"/>
                  <a:pt x="2291" y="1463"/>
                  <a:pt x="2315" y="1479"/>
                </a:cubicBezTo>
                <a:cubicBezTo>
                  <a:pt x="2325" y="1486"/>
                  <a:pt x="2331" y="1498"/>
                  <a:pt x="2341" y="1505"/>
                </a:cubicBezTo>
                <a:cubicBezTo>
                  <a:pt x="2356" y="1515"/>
                  <a:pt x="2390" y="1524"/>
                  <a:pt x="2409" y="1530"/>
                </a:cubicBezTo>
                <a:cubicBezTo>
                  <a:pt x="2446" y="1527"/>
                  <a:pt x="2483" y="1527"/>
                  <a:pt x="2519" y="1522"/>
                </a:cubicBezTo>
                <a:cubicBezTo>
                  <a:pt x="2549" y="1518"/>
                  <a:pt x="2583" y="1489"/>
                  <a:pt x="2612" y="1479"/>
                </a:cubicBezTo>
                <a:cubicBezTo>
                  <a:pt x="2629" y="1473"/>
                  <a:pt x="2646" y="1468"/>
                  <a:pt x="2663" y="1462"/>
                </a:cubicBezTo>
                <a:cubicBezTo>
                  <a:pt x="2671" y="1459"/>
                  <a:pt x="2688" y="1454"/>
                  <a:pt x="2688" y="1454"/>
                </a:cubicBezTo>
                <a:cubicBezTo>
                  <a:pt x="2708" y="1460"/>
                  <a:pt x="2728" y="1463"/>
                  <a:pt x="2747" y="1471"/>
                </a:cubicBezTo>
                <a:cubicBezTo>
                  <a:pt x="2760" y="1477"/>
                  <a:pt x="2768" y="1491"/>
                  <a:pt x="2781" y="1496"/>
                </a:cubicBezTo>
                <a:cubicBezTo>
                  <a:pt x="2811" y="1508"/>
                  <a:pt x="2875" y="1522"/>
                  <a:pt x="2875" y="1522"/>
                </a:cubicBezTo>
                <a:cubicBezTo>
                  <a:pt x="2965" y="1513"/>
                  <a:pt x="3056" y="1506"/>
                  <a:pt x="3146" y="1496"/>
                </a:cubicBezTo>
                <a:cubicBezTo>
                  <a:pt x="3216" y="1488"/>
                  <a:pt x="3293" y="1427"/>
                  <a:pt x="3357" y="1395"/>
                </a:cubicBezTo>
                <a:cubicBezTo>
                  <a:pt x="3417" y="1413"/>
                  <a:pt x="3343" y="1387"/>
                  <a:pt x="3425" y="1437"/>
                </a:cubicBezTo>
                <a:cubicBezTo>
                  <a:pt x="3441" y="1447"/>
                  <a:pt x="3473" y="1456"/>
                  <a:pt x="3493" y="1462"/>
                </a:cubicBezTo>
                <a:cubicBezTo>
                  <a:pt x="3538" y="1459"/>
                  <a:pt x="3584" y="1464"/>
                  <a:pt x="3628" y="1454"/>
                </a:cubicBezTo>
                <a:cubicBezTo>
                  <a:pt x="3648" y="1449"/>
                  <a:pt x="3679" y="1420"/>
                  <a:pt x="3679" y="1420"/>
                </a:cubicBezTo>
                <a:cubicBezTo>
                  <a:pt x="3701" y="1427"/>
                  <a:pt x="3716" y="1452"/>
                  <a:pt x="3739" y="1454"/>
                </a:cubicBezTo>
                <a:cubicBezTo>
                  <a:pt x="3781" y="1458"/>
                  <a:pt x="3824" y="1448"/>
                  <a:pt x="3866" y="1445"/>
                </a:cubicBezTo>
                <a:cubicBezTo>
                  <a:pt x="3900" y="1437"/>
                  <a:pt x="3917" y="1425"/>
                  <a:pt x="3950" y="1437"/>
                </a:cubicBezTo>
                <a:cubicBezTo>
                  <a:pt x="3970" y="1498"/>
                  <a:pt x="4006" y="1568"/>
                  <a:pt x="4069" y="1598"/>
                </a:cubicBezTo>
                <a:cubicBezTo>
                  <a:pt x="4101" y="1613"/>
                  <a:pt x="4171" y="1632"/>
                  <a:pt x="4171" y="1632"/>
                </a:cubicBezTo>
                <a:cubicBezTo>
                  <a:pt x="4230" y="1629"/>
                  <a:pt x="4290" y="1633"/>
                  <a:pt x="4348" y="1623"/>
                </a:cubicBezTo>
                <a:cubicBezTo>
                  <a:pt x="4360" y="1621"/>
                  <a:pt x="4364" y="1605"/>
                  <a:pt x="4374" y="1598"/>
                </a:cubicBezTo>
                <a:cubicBezTo>
                  <a:pt x="4425" y="1562"/>
                  <a:pt x="4483" y="1507"/>
                  <a:pt x="4543" y="1488"/>
                </a:cubicBezTo>
                <a:cubicBezTo>
                  <a:pt x="4569" y="1561"/>
                  <a:pt x="4626" y="1527"/>
                  <a:pt x="4704" y="1522"/>
                </a:cubicBezTo>
                <a:cubicBezTo>
                  <a:pt x="4737" y="1497"/>
                  <a:pt x="4760" y="1472"/>
                  <a:pt x="4797" y="1454"/>
                </a:cubicBezTo>
                <a:cubicBezTo>
                  <a:pt x="4869" y="1467"/>
                  <a:pt x="4980" y="1491"/>
                  <a:pt x="5035" y="1454"/>
                </a:cubicBezTo>
                <a:cubicBezTo>
                  <a:pt x="5068" y="1432"/>
                  <a:pt x="5029" y="1375"/>
                  <a:pt x="5026" y="1335"/>
                </a:cubicBezTo>
                <a:cubicBezTo>
                  <a:pt x="5040" y="1162"/>
                  <a:pt x="5017" y="1271"/>
                  <a:pt x="5077" y="1183"/>
                </a:cubicBezTo>
                <a:cubicBezTo>
                  <a:pt x="5074" y="1143"/>
                  <a:pt x="5074" y="1103"/>
                  <a:pt x="5068" y="1064"/>
                </a:cubicBezTo>
                <a:cubicBezTo>
                  <a:pt x="5065" y="1046"/>
                  <a:pt x="5057" y="1030"/>
                  <a:pt x="5051" y="1013"/>
                </a:cubicBezTo>
                <a:cubicBezTo>
                  <a:pt x="5048" y="1005"/>
                  <a:pt x="5043" y="988"/>
                  <a:pt x="5043" y="988"/>
                </a:cubicBezTo>
                <a:cubicBezTo>
                  <a:pt x="5046" y="946"/>
                  <a:pt x="5041" y="902"/>
                  <a:pt x="5051" y="861"/>
                </a:cubicBezTo>
                <a:cubicBezTo>
                  <a:pt x="5053" y="851"/>
                  <a:pt x="5070" y="852"/>
                  <a:pt x="5077" y="844"/>
                </a:cubicBezTo>
                <a:cubicBezTo>
                  <a:pt x="5083" y="837"/>
                  <a:pt x="5082" y="827"/>
                  <a:pt x="5085" y="819"/>
                </a:cubicBezTo>
                <a:cubicBezTo>
                  <a:pt x="5075" y="767"/>
                  <a:pt x="5071" y="710"/>
                  <a:pt x="5035" y="666"/>
                </a:cubicBezTo>
                <a:cubicBezTo>
                  <a:pt x="4996" y="618"/>
                  <a:pt x="4964" y="571"/>
                  <a:pt x="4941" y="514"/>
                </a:cubicBezTo>
                <a:cubicBezTo>
                  <a:pt x="4944" y="491"/>
                  <a:pt x="4946" y="468"/>
                  <a:pt x="4950" y="446"/>
                </a:cubicBezTo>
                <a:cubicBezTo>
                  <a:pt x="4952" y="437"/>
                  <a:pt x="4960" y="429"/>
                  <a:pt x="4958" y="420"/>
                </a:cubicBezTo>
                <a:cubicBezTo>
                  <a:pt x="4953" y="393"/>
                  <a:pt x="4936" y="394"/>
                  <a:pt x="4916" y="387"/>
                </a:cubicBezTo>
                <a:cubicBezTo>
                  <a:pt x="4852" y="365"/>
                  <a:pt x="4780" y="347"/>
                  <a:pt x="4713" y="336"/>
                </a:cubicBezTo>
                <a:cubicBezTo>
                  <a:pt x="4699" y="309"/>
                  <a:pt x="4695" y="277"/>
                  <a:pt x="4679" y="251"/>
                </a:cubicBezTo>
                <a:cubicBezTo>
                  <a:pt x="4660" y="221"/>
                  <a:pt x="4579" y="207"/>
                  <a:pt x="4552" y="200"/>
                </a:cubicBezTo>
                <a:cubicBezTo>
                  <a:pt x="4409" y="162"/>
                  <a:pt x="4270" y="171"/>
                  <a:pt x="4120" y="166"/>
                </a:cubicBezTo>
                <a:cubicBezTo>
                  <a:pt x="4103" y="118"/>
                  <a:pt x="4086" y="116"/>
                  <a:pt x="4035" y="107"/>
                </a:cubicBezTo>
                <a:cubicBezTo>
                  <a:pt x="3998" y="110"/>
                  <a:pt x="3961" y="108"/>
                  <a:pt x="3925" y="116"/>
                </a:cubicBezTo>
                <a:cubicBezTo>
                  <a:pt x="3900" y="122"/>
                  <a:pt x="3882" y="146"/>
                  <a:pt x="3857" y="149"/>
                </a:cubicBezTo>
                <a:cubicBezTo>
                  <a:pt x="3834" y="152"/>
                  <a:pt x="3812" y="155"/>
                  <a:pt x="3789" y="158"/>
                </a:cubicBezTo>
                <a:cubicBezTo>
                  <a:pt x="3717" y="181"/>
                  <a:pt x="3726" y="174"/>
                  <a:pt x="3620" y="166"/>
                </a:cubicBezTo>
                <a:cubicBezTo>
                  <a:pt x="3441" y="109"/>
                  <a:pt x="3257" y="128"/>
                  <a:pt x="3069" y="124"/>
                </a:cubicBezTo>
                <a:cubicBezTo>
                  <a:pt x="3056" y="82"/>
                  <a:pt x="3034" y="67"/>
                  <a:pt x="2993" y="56"/>
                </a:cubicBezTo>
                <a:cubicBezTo>
                  <a:pt x="2945" y="63"/>
                  <a:pt x="2892" y="58"/>
                  <a:pt x="2849" y="82"/>
                </a:cubicBezTo>
                <a:cubicBezTo>
                  <a:pt x="2831" y="92"/>
                  <a:pt x="2798" y="116"/>
                  <a:pt x="2798" y="116"/>
                </a:cubicBezTo>
                <a:cubicBezTo>
                  <a:pt x="2787" y="81"/>
                  <a:pt x="2769" y="68"/>
                  <a:pt x="2739" y="48"/>
                </a:cubicBezTo>
                <a:cubicBezTo>
                  <a:pt x="2579" y="54"/>
                  <a:pt x="2538" y="29"/>
                  <a:pt x="2443" y="124"/>
                </a:cubicBezTo>
                <a:cubicBezTo>
                  <a:pt x="2432" y="118"/>
                  <a:pt x="2421" y="112"/>
                  <a:pt x="2409" y="107"/>
                </a:cubicBezTo>
                <a:cubicBezTo>
                  <a:pt x="2401" y="104"/>
                  <a:pt x="2389" y="105"/>
                  <a:pt x="2383" y="99"/>
                </a:cubicBezTo>
                <a:cubicBezTo>
                  <a:pt x="2327" y="45"/>
                  <a:pt x="2402" y="78"/>
                  <a:pt x="2341" y="56"/>
                </a:cubicBezTo>
                <a:cubicBezTo>
                  <a:pt x="2283" y="0"/>
                  <a:pt x="2250" y="27"/>
                  <a:pt x="2180" y="56"/>
                </a:cubicBezTo>
                <a:cubicBezTo>
                  <a:pt x="2155" y="82"/>
                  <a:pt x="2146" y="104"/>
                  <a:pt x="2112" y="116"/>
                </a:cubicBezTo>
                <a:cubicBezTo>
                  <a:pt x="2058" y="102"/>
                  <a:pt x="2088" y="100"/>
                  <a:pt x="2027" y="141"/>
                </a:cubicBezTo>
                <a:cubicBezTo>
                  <a:pt x="1980" y="172"/>
                  <a:pt x="1914" y="146"/>
                  <a:pt x="1858" y="149"/>
                </a:cubicBezTo>
                <a:cubicBezTo>
                  <a:pt x="1830" y="168"/>
                  <a:pt x="1818" y="191"/>
                  <a:pt x="1790" y="209"/>
                </a:cubicBezTo>
                <a:cubicBezTo>
                  <a:pt x="1785" y="225"/>
                  <a:pt x="1783" y="276"/>
                  <a:pt x="1748" y="268"/>
                </a:cubicBezTo>
                <a:cubicBezTo>
                  <a:pt x="1740" y="266"/>
                  <a:pt x="1737" y="257"/>
                  <a:pt x="1731" y="251"/>
                </a:cubicBezTo>
                <a:close/>
              </a:path>
            </a:pathLst>
          </a:custGeom>
          <a:noFill/>
          <a:ln w="57150" cmpd="sng">
            <a:solidFill>
              <a:srgbClr val="FF66FF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9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"/>
          <p:cNvSpPr txBox="1">
            <a:spLocks/>
          </p:cNvSpPr>
          <p:nvPr/>
        </p:nvSpPr>
        <p:spPr>
          <a:xfrm>
            <a:off x="8382000" y="6324600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2000" b="1" smtClean="0">
                <a:solidFill>
                  <a:srgbClr val="FF66FF"/>
                </a:solidFill>
              </a:rPr>
              <a:pPr/>
              <a:t>9</a:t>
            </a:fld>
            <a:endParaRPr lang="en-US" sz="2000" b="1" dirty="0">
              <a:solidFill>
                <a:srgbClr val="FF66FF"/>
              </a:solidFill>
            </a:endParaRPr>
          </a:p>
        </p:txBody>
      </p:sp>
      <p:sp>
        <p:nvSpPr>
          <p:cNvPr id="10" name="32-Point Star 9"/>
          <p:cNvSpPr/>
          <p:nvPr/>
        </p:nvSpPr>
        <p:spPr>
          <a:xfrm>
            <a:off x="5868144" y="836712"/>
            <a:ext cx="3168351" cy="1340992"/>
          </a:xfrm>
          <a:prstGeom prst="star3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05800" y="6172200"/>
            <a:ext cx="762000" cy="594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4"/>
          <p:cNvSpPr>
            <a:spLocks/>
          </p:cNvSpPr>
          <p:nvPr/>
        </p:nvSpPr>
        <p:spPr bwMode="auto">
          <a:xfrm>
            <a:off x="2771800" y="439316"/>
            <a:ext cx="2880320" cy="901452"/>
          </a:xfrm>
          <a:custGeom>
            <a:avLst/>
            <a:gdLst>
              <a:gd name="T0" fmla="*/ 2147483647 w 5085"/>
              <a:gd name="T1" fmla="*/ 2147483647 h 1691"/>
              <a:gd name="T2" fmla="*/ 2147483647 w 5085"/>
              <a:gd name="T3" fmla="*/ 2147483647 h 1691"/>
              <a:gd name="T4" fmla="*/ 2147483647 w 5085"/>
              <a:gd name="T5" fmla="*/ 2147483647 h 1691"/>
              <a:gd name="T6" fmla="*/ 2147483647 w 5085"/>
              <a:gd name="T7" fmla="*/ 2147483647 h 1691"/>
              <a:gd name="T8" fmla="*/ 2147483647 w 5085"/>
              <a:gd name="T9" fmla="*/ 2147483647 h 1691"/>
              <a:gd name="T10" fmla="*/ 2147483647 w 5085"/>
              <a:gd name="T11" fmla="*/ 2147483647 h 1691"/>
              <a:gd name="T12" fmla="*/ 2147483647 w 5085"/>
              <a:gd name="T13" fmla="*/ 2147483647 h 1691"/>
              <a:gd name="T14" fmla="*/ 2147483647 w 5085"/>
              <a:gd name="T15" fmla="*/ 2147483647 h 1691"/>
              <a:gd name="T16" fmla="*/ 2147483647 w 5085"/>
              <a:gd name="T17" fmla="*/ 2147483647 h 1691"/>
              <a:gd name="T18" fmla="*/ 2147483647 w 5085"/>
              <a:gd name="T19" fmla="*/ 2147483647 h 1691"/>
              <a:gd name="T20" fmla="*/ 2147483647 w 5085"/>
              <a:gd name="T21" fmla="*/ 2147483647 h 1691"/>
              <a:gd name="T22" fmla="*/ 2147483647 w 5085"/>
              <a:gd name="T23" fmla="*/ 2147483647 h 1691"/>
              <a:gd name="T24" fmla="*/ 2147483647 w 5085"/>
              <a:gd name="T25" fmla="*/ 2147483647 h 1691"/>
              <a:gd name="T26" fmla="*/ 2147483647 w 5085"/>
              <a:gd name="T27" fmla="*/ 2147483647 h 1691"/>
              <a:gd name="T28" fmla="*/ 2147483647 w 5085"/>
              <a:gd name="T29" fmla="*/ 2147483647 h 1691"/>
              <a:gd name="T30" fmla="*/ 2147483647 w 5085"/>
              <a:gd name="T31" fmla="*/ 2147483647 h 1691"/>
              <a:gd name="T32" fmla="*/ 2147483647 w 5085"/>
              <a:gd name="T33" fmla="*/ 2147483647 h 1691"/>
              <a:gd name="T34" fmla="*/ 2147483647 w 5085"/>
              <a:gd name="T35" fmla="*/ 2147483647 h 1691"/>
              <a:gd name="T36" fmla="*/ 2147483647 w 5085"/>
              <a:gd name="T37" fmla="*/ 2147483647 h 1691"/>
              <a:gd name="T38" fmla="*/ 2147483647 w 5085"/>
              <a:gd name="T39" fmla="*/ 2147483647 h 1691"/>
              <a:gd name="T40" fmla="*/ 2147483647 w 5085"/>
              <a:gd name="T41" fmla="*/ 2147483647 h 1691"/>
              <a:gd name="T42" fmla="*/ 2147483647 w 5085"/>
              <a:gd name="T43" fmla="*/ 2147483647 h 1691"/>
              <a:gd name="T44" fmla="*/ 2147483647 w 5085"/>
              <a:gd name="T45" fmla="*/ 2147483647 h 1691"/>
              <a:gd name="T46" fmla="*/ 2147483647 w 5085"/>
              <a:gd name="T47" fmla="*/ 2147483647 h 1691"/>
              <a:gd name="T48" fmla="*/ 2147483647 w 5085"/>
              <a:gd name="T49" fmla="*/ 2147483647 h 1691"/>
              <a:gd name="T50" fmla="*/ 2147483647 w 5085"/>
              <a:gd name="T51" fmla="*/ 2147483647 h 1691"/>
              <a:gd name="T52" fmla="*/ 2147483647 w 5085"/>
              <a:gd name="T53" fmla="*/ 2147483647 h 1691"/>
              <a:gd name="T54" fmla="*/ 2147483647 w 5085"/>
              <a:gd name="T55" fmla="*/ 2147483647 h 1691"/>
              <a:gd name="T56" fmla="*/ 2147483647 w 5085"/>
              <a:gd name="T57" fmla="*/ 2147483647 h 1691"/>
              <a:gd name="T58" fmla="*/ 2147483647 w 5085"/>
              <a:gd name="T59" fmla="*/ 2147483647 h 1691"/>
              <a:gd name="T60" fmla="*/ 2147483647 w 5085"/>
              <a:gd name="T61" fmla="*/ 2147483647 h 1691"/>
              <a:gd name="T62" fmla="*/ 2147483647 w 5085"/>
              <a:gd name="T63" fmla="*/ 2147483647 h 1691"/>
              <a:gd name="T64" fmla="*/ 2147483647 w 5085"/>
              <a:gd name="T65" fmla="*/ 2147483647 h 1691"/>
              <a:gd name="T66" fmla="*/ 2147483647 w 5085"/>
              <a:gd name="T67" fmla="*/ 2147483647 h 1691"/>
              <a:gd name="T68" fmla="*/ 2147483647 w 5085"/>
              <a:gd name="T69" fmla="*/ 2147483647 h 1691"/>
              <a:gd name="T70" fmla="*/ 2147483647 w 5085"/>
              <a:gd name="T71" fmla="*/ 2147483647 h 1691"/>
              <a:gd name="T72" fmla="*/ 2147483647 w 5085"/>
              <a:gd name="T73" fmla="*/ 2147483647 h 1691"/>
              <a:gd name="T74" fmla="*/ 2147483647 w 5085"/>
              <a:gd name="T75" fmla="*/ 2147483647 h 1691"/>
              <a:gd name="T76" fmla="*/ 2147483647 w 5085"/>
              <a:gd name="T77" fmla="*/ 2147483647 h 1691"/>
              <a:gd name="T78" fmla="*/ 2147483647 w 5085"/>
              <a:gd name="T79" fmla="*/ 2147483647 h 1691"/>
              <a:gd name="T80" fmla="*/ 2147483647 w 5085"/>
              <a:gd name="T81" fmla="*/ 2147483647 h 1691"/>
              <a:gd name="T82" fmla="*/ 2147483647 w 5085"/>
              <a:gd name="T83" fmla="*/ 2147483647 h 1691"/>
              <a:gd name="T84" fmla="*/ 2147483647 w 5085"/>
              <a:gd name="T85" fmla="*/ 2147483647 h 1691"/>
              <a:gd name="T86" fmla="*/ 2147483647 w 5085"/>
              <a:gd name="T87" fmla="*/ 2147483647 h 1691"/>
              <a:gd name="T88" fmla="*/ 2147483647 w 5085"/>
              <a:gd name="T89" fmla="*/ 2147483647 h 1691"/>
              <a:gd name="T90" fmla="*/ 2147483647 w 5085"/>
              <a:gd name="T91" fmla="*/ 2147483647 h 1691"/>
              <a:gd name="T92" fmla="*/ 2147483647 w 5085"/>
              <a:gd name="T93" fmla="*/ 2147483647 h 1691"/>
              <a:gd name="T94" fmla="*/ 2147483647 w 5085"/>
              <a:gd name="T95" fmla="*/ 2147483647 h 1691"/>
              <a:gd name="T96" fmla="*/ 2147483647 w 5085"/>
              <a:gd name="T97" fmla="*/ 2147483647 h 1691"/>
              <a:gd name="T98" fmla="*/ 2147483647 w 5085"/>
              <a:gd name="T99" fmla="*/ 2147483647 h 1691"/>
              <a:gd name="T100" fmla="*/ 2147483647 w 5085"/>
              <a:gd name="T101" fmla="*/ 2147483647 h 1691"/>
              <a:gd name="T102" fmla="*/ 2147483647 w 5085"/>
              <a:gd name="T103" fmla="*/ 2147483647 h 1691"/>
              <a:gd name="T104" fmla="*/ 2147483647 w 5085"/>
              <a:gd name="T105" fmla="*/ 2147483647 h 1691"/>
              <a:gd name="T106" fmla="*/ 2147483647 w 5085"/>
              <a:gd name="T107" fmla="*/ 2147483647 h 1691"/>
              <a:gd name="T108" fmla="*/ 2147483647 w 5085"/>
              <a:gd name="T109" fmla="*/ 2147483647 h 1691"/>
              <a:gd name="T110" fmla="*/ 2147483647 w 5085"/>
              <a:gd name="T111" fmla="*/ 2147483647 h 169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5085"/>
              <a:gd name="T169" fmla="*/ 0 h 1691"/>
              <a:gd name="T170" fmla="*/ 5085 w 5085"/>
              <a:gd name="T171" fmla="*/ 1691 h 169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5085" h="1691">
                <a:moveTo>
                  <a:pt x="1731" y="251"/>
                </a:moveTo>
                <a:cubicBezTo>
                  <a:pt x="1669" y="248"/>
                  <a:pt x="1607" y="248"/>
                  <a:pt x="1545" y="243"/>
                </a:cubicBezTo>
                <a:cubicBezTo>
                  <a:pt x="1507" y="240"/>
                  <a:pt x="1488" y="210"/>
                  <a:pt x="1460" y="192"/>
                </a:cubicBezTo>
                <a:cubicBezTo>
                  <a:pt x="1440" y="179"/>
                  <a:pt x="1407" y="172"/>
                  <a:pt x="1384" y="166"/>
                </a:cubicBezTo>
                <a:cubicBezTo>
                  <a:pt x="1349" y="140"/>
                  <a:pt x="1322" y="137"/>
                  <a:pt x="1282" y="124"/>
                </a:cubicBezTo>
                <a:cubicBezTo>
                  <a:pt x="1265" y="127"/>
                  <a:pt x="1247" y="125"/>
                  <a:pt x="1231" y="132"/>
                </a:cubicBezTo>
                <a:cubicBezTo>
                  <a:pt x="1213" y="140"/>
                  <a:pt x="1188" y="192"/>
                  <a:pt x="1172" y="209"/>
                </a:cubicBezTo>
                <a:cubicBezTo>
                  <a:pt x="1162" y="236"/>
                  <a:pt x="1130" y="285"/>
                  <a:pt x="1130" y="285"/>
                </a:cubicBezTo>
                <a:cubicBezTo>
                  <a:pt x="1000" y="268"/>
                  <a:pt x="880" y="210"/>
                  <a:pt x="757" y="166"/>
                </a:cubicBezTo>
                <a:cubicBezTo>
                  <a:pt x="686" y="169"/>
                  <a:pt x="615" y="164"/>
                  <a:pt x="545" y="175"/>
                </a:cubicBezTo>
                <a:cubicBezTo>
                  <a:pt x="520" y="179"/>
                  <a:pt x="477" y="209"/>
                  <a:pt x="477" y="209"/>
                </a:cubicBezTo>
                <a:cubicBezTo>
                  <a:pt x="471" y="217"/>
                  <a:pt x="464" y="225"/>
                  <a:pt x="460" y="234"/>
                </a:cubicBezTo>
                <a:cubicBezTo>
                  <a:pt x="456" y="242"/>
                  <a:pt x="461" y="259"/>
                  <a:pt x="452" y="260"/>
                </a:cubicBezTo>
                <a:cubicBezTo>
                  <a:pt x="426" y="263"/>
                  <a:pt x="376" y="243"/>
                  <a:pt x="376" y="243"/>
                </a:cubicBezTo>
                <a:cubicBezTo>
                  <a:pt x="254" y="182"/>
                  <a:pt x="142" y="291"/>
                  <a:pt x="79" y="387"/>
                </a:cubicBezTo>
                <a:cubicBezTo>
                  <a:pt x="70" y="415"/>
                  <a:pt x="55" y="435"/>
                  <a:pt x="45" y="463"/>
                </a:cubicBezTo>
                <a:cubicBezTo>
                  <a:pt x="48" y="505"/>
                  <a:pt x="45" y="549"/>
                  <a:pt x="54" y="590"/>
                </a:cubicBezTo>
                <a:cubicBezTo>
                  <a:pt x="57" y="602"/>
                  <a:pt x="72" y="605"/>
                  <a:pt x="79" y="615"/>
                </a:cubicBezTo>
                <a:cubicBezTo>
                  <a:pt x="84" y="623"/>
                  <a:pt x="85" y="632"/>
                  <a:pt x="88" y="641"/>
                </a:cubicBezTo>
                <a:cubicBezTo>
                  <a:pt x="77" y="672"/>
                  <a:pt x="37" y="725"/>
                  <a:pt x="37" y="725"/>
                </a:cubicBezTo>
                <a:cubicBezTo>
                  <a:pt x="25" y="784"/>
                  <a:pt x="5" y="856"/>
                  <a:pt x="62" y="895"/>
                </a:cubicBezTo>
                <a:cubicBezTo>
                  <a:pt x="49" y="935"/>
                  <a:pt x="27" y="973"/>
                  <a:pt x="11" y="1013"/>
                </a:cubicBezTo>
                <a:cubicBezTo>
                  <a:pt x="18" y="1118"/>
                  <a:pt x="0" y="1234"/>
                  <a:pt x="105" y="1293"/>
                </a:cubicBezTo>
                <a:cubicBezTo>
                  <a:pt x="128" y="1306"/>
                  <a:pt x="199" y="1309"/>
                  <a:pt x="206" y="1310"/>
                </a:cubicBezTo>
                <a:cubicBezTo>
                  <a:pt x="221" y="1380"/>
                  <a:pt x="256" y="1416"/>
                  <a:pt x="299" y="1471"/>
                </a:cubicBezTo>
                <a:cubicBezTo>
                  <a:pt x="309" y="1484"/>
                  <a:pt x="313" y="1502"/>
                  <a:pt x="325" y="1513"/>
                </a:cubicBezTo>
                <a:cubicBezTo>
                  <a:pt x="342" y="1528"/>
                  <a:pt x="366" y="1534"/>
                  <a:pt x="384" y="1547"/>
                </a:cubicBezTo>
                <a:cubicBezTo>
                  <a:pt x="452" y="1597"/>
                  <a:pt x="379" y="1570"/>
                  <a:pt x="469" y="1615"/>
                </a:cubicBezTo>
                <a:cubicBezTo>
                  <a:pt x="526" y="1643"/>
                  <a:pt x="586" y="1663"/>
                  <a:pt x="647" y="1683"/>
                </a:cubicBezTo>
                <a:cubicBezTo>
                  <a:pt x="686" y="1677"/>
                  <a:pt x="726" y="1675"/>
                  <a:pt x="765" y="1666"/>
                </a:cubicBezTo>
                <a:cubicBezTo>
                  <a:pt x="773" y="1664"/>
                  <a:pt x="824" y="1624"/>
                  <a:pt x="825" y="1623"/>
                </a:cubicBezTo>
                <a:cubicBezTo>
                  <a:pt x="855" y="1601"/>
                  <a:pt x="882" y="1589"/>
                  <a:pt x="918" y="1581"/>
                </a:cubicBezTo>
                <a:cubicBezTo>
                  <a:pt x="941" y="1584"/>
                  <a:pt x="966" y="1577"/>
                  <a:pt x="986" y="1589"/>
                </a:cubicBezTo>
                <a:cubicBezTo>
                  <a:pt x="999" y="1597"/>
                  <a:pt x="996" y="1618"/>
                  <a:pt x="1003" y="1632"/>
                </a:cubicBezTo>
                <a:cubicBezTo>
                  <a:pt x="1022" y="1667"/>
                  <a:pt x="1031" y="1668"/>
                  <a:pt x="1062" y="1691"/>
                </a:cubicBezTo>
                <a:cubicBezTo>
                  <a:pt x="1090" y="1688"/>
                  <a:pt x="1120" y="1691"/>
                  <a:pt x="1147" y="1683"/>
                </a:cubicBezTo>
                <a:cubicBezTo>
                  <a:pt x="1191" y="1670"/>
                  <a:pt x="1211" y="1617"/>
                  <a:pt x="1240" y="1581"/>
                </a:cubicBezTo>
                <a:cubicBezTo>
                  <a:pt x="1289" y="1519"/>
                  <a:pt x="1339" y="1473"/>
                  <a:pt x="1418" y="1454"/>
                </a:cubicBezTo>
                <a:cubicBezTo>
                  <a:pt x="1438" y="1460"/>
                  <a:pt x="1459" y="1462"/>
                  <a:pt x="1477" y="1471"/>
                </a:cubicBezTo>
                <a:cubicBezTo>
                  <a:pt x="1505" y="1485"/>
                  <a:pt x="1499" y="1502"/>
                  <a:pt x="1519" y="1522"/>
                </a:cubicBezTo>
                <a:cubicBezTo>
                  <a:pt x="1535" y="1538"/>
                  <a:pt x="1554" y="1548"/>
                  <a:pt x="1570" y="1564"/>
                </a:cubicBezTo>
                <a:cubicBezTo>
                  <a:pt x="1607" y="1549"/>
                  <a:pt x="1627" y="1526"/>
                  <a:pt x="1663" y="1513"/>
                </a:cubicBezTo>
                <a:cubicBezTo>
                  <a:pt x="1735" y="1457"/>
                  <a:pt x="1765" y="1440"/>
                  <a:pt x="1850" y="1420"/>
                </a:cubicBezTo>
                <a:cubicBezTo>
                  <a:pt x="1864" y="1423"/>
                  <a:pt x="1880" y="1420"/>
                  <a:pt x="1892" y="1428"/>
                </a:cubicBezTo>
                <a:cubicBezTo>
                  <a:pt x="1919" y="1445"/>
                  <a:pt x="1923" y="1489"/>
                  <a:pt x="1934" y="1513"/>
                </a:cubicBezTo>
                <a:cubicBezTo>
                  <a:pt x="1948" y="1545"/>
                  <a:pt x="1954" y="1540"/>
                  <a:pt x="1985" y="1556"/>
                </a:cubicBezTo>
                <a:cubicBezTo>
                  <a:pt x="2035" y="1544"/>
                  <a:pt x="2065" y="1525"/>
                  <a:pt x="2112" y="1513"/>
                </a:cubicBezTo>
                <a:cubicBezTo>
                  <a:pt x="2154" y="1485"/>
                  <a:pt x="2183" y="1469"/>
                  <a:pt x="2231" y="1454"/>
                </a:cubicBezTo>
                <a:cubicBezTo>
                  <a:pt x="2259" y="1462"/>
                  <a:pt x="2291" y="1463"/>
                  <a:pt x="2315" y="1479"/>
                </a:cubicBezTo>
                <a:cubicBezTo>
                  <a:pt x="2325" y="1486"/>
                  <a:pt x="2331" y="1498"/>
                  <a:pt x="2341" y="1505"/>
                </a:cubicBezTo>
                <a:cubicBezTo>
                  <a:pt x="2356" y="1515"/>
                  <a:pt x="2390" y="1524"/>
                  <a:pt x="2409" y="1530"/>
                </a:cubicBezTo>
                <a:cubicBezTo>
                  <a:pt x="2446" y="1527"/>
                  <a:pt x="2483" y="1527"/>
                  <a:pt x="2519" y="1522"/>
                </a:cubicBezTo>
                <a:cubicBezTo>
                  <a:pt x="2549" y="1518"/>
                  <a:pt x="2583" y="1489"/>
                  <a:pt x="2612" y="1479"/>
                </a:cubicBezTo>
                <a:cubicBezTo>
                  <a:pt x="2629" y="1473"/>
                  <a:pt x="2646" y="1468"/>
                  <a:pt x="2663" y="1462"/>
                </a:cubicBezTo>
                <a:cubicBezTo>
                  <a:pt x="2671" y="1459"/>
                  <a:pt x="2688" y="1454"/>
                  <a:pt x="2688" y="1454"/>
                </a:cubicBezTo>
                <a:cubicBezTo>
                  <a:pt x="2708" y="1460"/>
                  <a:pt x="2728" y="1463"/>
                  <a:pt x="2747" y="1471"/>
                </a:cubicBezTo>
                <a:cubicBezTo>
                  <a:pt x="2760" y="1477"/>
                  <a:pt x="2768" y="1491"/>
                  <a:pt x="2781" y="1496"/>
                </a:cubicBezTo>
                <a:cubicBezTo>
                  <a:pt x="2811" y="1508"/>
                  <a:pt x="2875" y="1522"/>
                  <a:pt x="2875" y="1522"/>
                </a:cubicBezTo>
                <a:cubicBezTo>
                  <a:pt x="2965" y="1513"/>
                  <a:pt x="3056" y="1506"/>
                  <a:pt x="3146" y="1496"/>
                </a:cubicBezTo>
                <a:cubicBezTo>
                  <a:pt x="3216" y="1488"/>
                  <a:pt x="3293" y="1427"/>
                  <a:pt x="3357" y="1395"/>
                </a:cubicBezTo>
                <a:cubicBezTo>
                  <a:pt x="3417" y="1413"/>
                  <a:pt x="3343" y="1387"/>
                  <a:pt x="3425" y="1437"/>
                </a:cubicBezTo>
                <a:cubicBezTo>
                  <a:pt x="3441" y="1447"/>
                  <a:pt x="3473" y="1456"/>
                  <a:pt x="3493" y="1462"/>
                </a:cubicBezTo>
                <a:cubicBezTo>
                  <a:pt x="3538" y="1459"/>
                  <a:pt x="3584" y="1464"/>
                  <a:pt x="3628" y="1454"/>
                </a:cubicBezTo>
                <a:cubicBezTo>
                  <a:pt x="3648" y="1449"/>
                  <a:pt x="3679" y="1420"/>
                  <a:pt x="3679" y="1420"/>
                </a:cubicBezTo>
                <a:cubicBezTo>
                  <a:pt x="3701" y="1427"/>
                  <a:pt x="3716" y="1452"/>
                  <a:pt x="3739" y="1454"/>
                </a:cubicBezTo>
                <a:cubicBezTo>
                  <a:pt x="3781" y="1458"/>
                  <a:pt x="3824" y="1448"/>
                  <a:pt x="3866" y="1445"/>
                </a:cubicBezTo>
                <a:cubicBezTo>
                  <a:pt x="3900" y="1437"/>
                  <a:pt x="3917" y="1425"/>
                  <a:pt x="3950" y="1437"/>
                </a:cubicBezTo>
                <a:cubicBezTo>
                  <a:pt x="3970" y="1498"/>
                  <a:pt x="4006" y="1568"/>
                  <a:pt x="4069" y="1598"/>
                </a:cubicBezTo>
                <a:cubicBezTo>
                  <a:pt x="4101" y="1613"/>
                  <a:pt x="4171" y="1632"/>
                  <a:pt x="4171" y="1632"/>
                </a:cubicBezTo>
                <a:cubicBezTo>
                  <a:pt x="4230" y="1629"/>
                  <a:pt x="4290" y="1633"/>
                  <a:pt x="4348" y="1623"/>
                </a:cubicBezTo>
                <a:cubicBezTo>
                  <a:pt x="4360" y="1621"/>
                  <a:pt x="4364" y="1605"/>
                  <a:pt x="4374" y="1598"/>
                </a:cubicBezTo>
                <a:cubicBezTo>
                  <a:pt x="4425" y="1562"/>
                  <a:pt x="4483" y="1507"/>
                  <a:pt x="4543" y="1488"/>
                </a:cubicBezTo>
                <a:cubicBezTo>
                  <a:pt x="4569" y="1561"/>
                  <a:pt x="4626" y="1527"/>
                  <a:pt x="4704" y="1522"/>
                </a:cubicBezTo>
                <a:cubicBezTo>
                  <a:pt x="4737" y="1497"/>
                  <a:pt x="4760" y="1472"/>
                  <a:pt x="4797" y="1454"/>
                </a:cubicBezTo>
                <a:cubicBezTo>
                  <a:pt x="4869" y="1467"/>
                  <a:pt x="4980" y="1491"/>
                  <a:pt x="5035" y="1454"/>
                </a:cubicBezTo>
                <a:cubicBezTo>
                  <a:pt x="5068" y="1432"/>
                  <a:pt x="5029" y="1375"/>
                  <a:pt x="5026" y="1335"/>
                </a:cubicBezTo>
                <a:cubicBezTo>
                  <a:pt x="5040" y="1162"/>
                  <a:pt x="5017" y="1271"/>
                  <a:pt x="5077" y="1183"/>
                </a:cubicBezTo>
                <a:cubicBezTo>
                  <a:pt x="5074" y="1143"/>
                  <a:pt x="5074" y="1103"/>
                  <a:pt x="5068" y="1064"/>
                </a:cubicBezTo>
                <a:cubicBezTo>
                  <a:pt x="5065" y="1046"/>
                  <a:pt x="5057" y="1030"/>
                  <a:pt x="5051" y="1013"/>
                </a:cubicBezTo>
                <a:cubicBezTo>
                  <a:pt x="5048" y="1005"/>
                  <a:pt x="5043" y="988"/>
                  <a:pt x="5043" y="988"/>
                </a:cubicBezTo>
                <a:cubicBezTo>
                  <a:pt x="5046" y="946"/>
                  <a:pt x="5041" y="902"/>
                  <a:pt x="5051" y="861"/>
                </a:cubicBezTo>
                <a:cubicBezTo>
                  <a:pt x="5053" y="851"/>
                  <a:pt x="5070" y="852"/>
                  <a:pt x="5077" y="844"/>
                </a:cubicBezTo>
                <a:cubicBezTo>
                  <a:pt x="5083" y="837"/>
                  <a:pt x="5082" y="827"/>
                  <a:pt x="5085" y="819"/>
                </a:cubicBezTo>
                <a:cubicBezTo>
                  <a:pt x="5075" y="767"/>
                  <a:pt x="5071" y="710"/>
                  <a:pt x="5035" y="666"/>
                </a:cubicBezTo>
                <a:cubicBezTo>
                  <a:pt x="4996" y="618"/>
                  <a:pt x="4964" y="571"/>
                  <a:pt x="4941" y="514"/>
                </a:cubicBezTo>
                <a:cubicBezTo>
                  <a:pt x="4944" y="491"/>
                  <a:pt x="4946" y="468"/>
                  <a:pt x="4950" y="446"/>
                </a:cubicBezTo>
                <a:cubicBezTo>
                  <a:pt x="4952" y="437"/>
                  <a:pt x="4960" y="429"/>
                  <a:pt x="4958" y="420"/>
                </a:cubicBezTo>
                <a:cubicBezTo>
                  <a:pt x="4953" y="393"/>
                  <a:pt x="4936" y="394"/>
                  <a:pt x="4916" y="387"/>
                </a:cubicBezTo>
                <a:cubicBezTo>
                  <a:pt x="4852" y="365"/>
                  <a:pt x="4780" y="347"/>
                  <a:pt x="4713" y="336"/>
                </a:cubicBezTo>
                <a:cubicBezTo>
                  <a:pt x="4699" y="309"/>
                  <a:pt x="4695" y="277"/>
                  <a:pt x="4679" y="251"/>
                </a:cubicBezTo>
                <a:cubicBezTo>
                  <a:pt x="4660" y="221"/>
                  <a:pt x="4579" y="207"/>
                  <a:pt x="4552" y="200"/>
                </a:cubicBezTo>
                <a:cubicBezTo>
                  <a:pt x="4409" y="162"/>
                  <a:pt x="4270" y="171"/>
                  <a:pt x="4120" y="166"/>
                </a:cubicBezTo>
                <a:cubicBezTo>
                  <a:pt x="4103" y="118"/>
                  <a:pt x="4086" y="116"/>
                  <a:pt x="4035" y="107"/>
                </a:cubicBezTo>
                <a:cubicBezTo>
                  <a:pt x="3998" y="110"/>
                  <a:pt x="3961" y="108"/>
                  <a:pt x="3925" y="116"/>
                </a:cubicBezTo>
                <a:cubicBezTo>
                  <a:pt x="3900" y="122"/>
                  <a:pt x="3882" y="146"/>
                  <a:pt x="3857" y="149"/>
                </a:cubicBezTo>
                <a:cubicBezTo>
                  <a:pt x="3834" y="152"/>
                  <a:pt x="3812" y="155"/>
                  <a:pt x="3789" y="158"/>
                </a:cubicBezTo>
                <a:cubicBezTo>
                  <a:pt x="3717" y="181"/>
                  <a:pt x="3726" y="174"/>
                  <a:pt x="3620" y="166"/>
                </a:cubicBezTo>
                <a:cubicBezTo>
                  <a:pt x="3441" y="109"/>
                  <a:pt x="3257" y="128"/>
                  <a:pt x="3069" y="124"/>
                </a:cubicBezTo>
                <a:cubicBezTo>
                  <a:pt x="3056" y="82"/>
                  <a:pt x="3034" y="67"/>
                  <a:pt x="2993" y="56"/>
                </a:cubicBezTo>
                <a:cubicBezTo>
                  <a:pt x="2945" y="63"/>
                  <a:pt x="2892" y="58"/>
                  <a:pt x="2849" y="82"/>
                </a:cubicBezTo>
                <a:cubicBezTo>
                  <a:pt x="2831" y="92"/>
                  <a:pt x="2798" y="116"/>
                  <a:pt x="2798" y="116"/>
                </a:cubicBezTo>
                <a:cubicBezTo>
                  <a:pt x="2787" y="81"/>
                  <a:pt x="2769" y="68"/>
                  <a:pt x="2739" y="48"/>
                </a:cubicBezTo>
                <a:cubicBezTo>
                  <a:pt x="2579" y="54"/>
                  <a:pt x="2538" y="29"/>
                  <a:pt x="2443" y="124"/>
                </a:cubicBezTo>
                <a:cubicBezTo>
                  <a:pt x="2432" y="118"/>
                  <a:pt x="2421" y="112"/>
                  <a:pt x="2409" y="107"/>
                </a:cubicBezTo>
                <a:cubicBezTo>
                  <a:pt x="2401" y="104"/>
                  <a:pt x="2389" y="105"/>
                  <a:pt x="2383" y="99"/>
                </a:cubicBezTo>
                <a:cubicBezTo>
                  <a:pt x="2327" y="45"/>
                  <a:pt x="2402" y="78"/>
                  <a:pt x="2341" y="56"/>
                </a:cubicBezTo>
                <a:cubicBezTo>
                  <a:pt x="2283" y="0"/>
                  <a:pt x="2250" y="27"/>
                  <a:pt x="2180" y="56"/>
                </a:cubicBezTo>
                <a:cubicBezTo>
                  <a:pt x="2155" y="82"/>
                  <a:pt x="2146" y="104"/>
                  <a:pt x="2112" y="116"/>
                </a:cubicBezTo>
                <a:cubicBezTo>
                  <a:pt x="2058" y="102"/>
                  <a:pt x="2088" y="100"/>
                  <a:pt x="2027" y="141"/>
                </a:cubicBezTo>
                <a:cubicBezTo>
                  <a:pt x="1980" y="172"/>
                  <a:pt x="1914" y="146"/>
                  <a:pt x="1858" y="149"/>
                </a:cubicBezTo>
                <a:cubicBezTo>
                  <a:pt x="1830" y="168"/>
                  <a:pt x="1818" y="191"/>
                  <a:pt x="1790" y="209"/>
                </a:cubicBezTo>
                <a:cubicBezTo>
                  <a:pt x="1785" y="225"/>
                  <a:pt x="1783" y="276"/>
                  <a:pt x="1748" y="268"/>
                </a:cubicBezTo>
                <a:cubicBezTo>
                  <a:pt x="1740" y="266"/>
                  <a:pt x="1737" y="257"/>
                  <a:pt x="1731" y="251"/>
                </a:cubicBezTo>
                <a:close/>
              </a:path>
            </a:pathLst>
          </a:custGeom>
          <a:solidFill>
            <a:srgbClr val="1010D6"/>
          </a:solidFill>
          <a:ln w="28575" cmpd="sng">
            <a:solidFill>
              <a:srgbClr val="0FEAF5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2843808" y="439316"/>
            <a:ext cx="2736304" cy="901452"/>
          </a:xfrm>
          <a:prstGeom prst="rect">
            <a:avLst/>
          </a:prstGeom>
          <a:noFill/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chemeClr val="bg1"/>
                </a:solidFill>
              </a:rPr>
              <a:t>conclusion</a:t>
            </a:r>
            <a:endParaRPr lang="en-US" sz="1000" dirty="0" smtClean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946576" y="1034733"/>
            <a:ext cx="2873896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0000FF"/>
                </a:solidFill>
              </a:rPr>
              <a:t>            โครงการ</a:t>
            </a:r>
          </a:p>
          <a:p>
            <a:r>
              <a:rPr lang="th-TH" b="1" dirty="0" smtClean="0">
                <a:solidFill>
                  <a:srgbClr val="0000FF"/>
                </a:solidFill>
              </a:rPr>
              <a:t> รพ. คุณภาพ</a:t>
            </a:r>
            <a:r>
              <a:rPr lang="th-TH" b="1" dirty="0" err="1">
                <a:solidFill>
                  <a:srgbClr val="0000FF"/>
                </a:solidFill>
              </a:rPr>
              <a:t>โภชน</a:t>
            </a:r>
            <a:r>
              <a:rPr lang="th-TH" b="1" dirty="0">
                <a:solidFill>
                  <a:srgbClr val="0000FF"/>
                </a:solidFill>
              </a:rPr>
              <a:t>บำบัด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6351" y="2348880"/>
            <a:ext cx="8879474" cy="954107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0000FF"/>
                </a:solidFill>
              </a:rPr>
              <a:t>                        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8.2</a:t>
            </a:r>
            <a:r>
              <a:rPr lang="en-US" sz="3200" b="1" dirty="0" smtClean="0">
                <a:solidFill>
                  <a:srgbClr val="FF0000"/>
                </a:solidFill>
              </a:rPr>
              <a:t>  </a:t>
            </a:r>
            <a:r>
              <a:rPr lang="th-TH" sz="3200" b="1" dirty="0" smtClean="0">
                <a:solidFill>
                  <a:srgbClr val="FF0000"/>
                </a:solidFill>
              </a:rPr>
              <a:t>โครงการ</a:t>
            </a:r>
            <a:r>
              <a:rPr lang="th-TH" sz="3200" b="1" dirty="0">
                <a:solidFill>
                  <a:srgbClr val="FF0000"/>
                </a:solidFill>
              </a:rPr>
              <a:t>สำรวจภาวะ</a:t>
            </a:r>
            <a:r>
              <a:rPr lang="th-TH" sz="3200" b="1" dirty="0" err="1">
                <a:solidFill>
                  <a:srgbClr val="FF0000"/>
                </a:solidFill>
              </a:rPr>
              <a:t>ทุพ</a:t>
            </a:r>
            <a:r>
              <a:rPr lang="th-TH" sz="3200" b="1" dirty="0">
                <a:solidFill>
                  <a:srgbClr val="FF0000"/>
                </a:solidFill>
              </a:rPr>
              <a:t>โภชนาการ </a:t>
            </a:r>
            <a:endParaRPr lang="th-TH" sz="3200" b="1" dirty="0" smtClean="0">
              <a:solidFill>
                <a:srgbClr val="FF0000"/>
              </a:solidFill>
            </a:endParaRPr>
          </a:p>
          <a:p>
            <a:r>
              <a:rPr lang="th-TH" sz="2400" b="1" dirty="0">
                <a:solidFill>
                  <a:srgbClr val="0000FF"/>
                </a:solidFill>
              </a:rPr>
              <a:t> </a:t>
            </a:r>
            <a:r>
              <a:rPr lang="th-TH" sz="2400" dirty="0" smtClean="0">
                <a:solidFill>
                  <a:srgbClr val="0000FF"/>
                </a:solidFill>
              </a:rPr>
              <a:t>(</a:t>
            </a:r>
            <a:r>
              <a:rPr lang="en-US" sz="2000" dirty="0" smtClean="0">
                <a:solidFill>
                  <a:srgbClr val="0000FF"/>
                </a:solidFill>
              </a:rPr>
              <a:t>1 </a:t>
            </a:r>
            <a:r>
              <a:rPr lang="en-US" sz="2000" dirty="0">
                <a:solidFill>
                  <a:srgbClr val="0000FF"/>
                </a:solidFill>
              </a:rPr>
              <a:t>day Nutrition </a:t>
            </a:r>
            <a:r>
              <a:rPr lang="en-US" sz="2000" dirty="0" smtClean="0">
                <a:solidFill>
                  <a:srgbClr val="0000FF"/>
                </a:solidFill>
              </a:rPr>
              <a:t>Project of Malnutrition Survey Nationwide in hospitalized patients </a:t>
            </a:r>
            <a:r>
              <a:rPr lang="th-TH" sz="2400" dirty="0" smtClean="0">
                <a:solidFill>
                  <a:srgbClr val="0000FF"/>
                </a:solidFill>
              </a:rPr>
              <a:t>)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th-TH" sz="2400" dirty="0" smtClean="0">
                <a:solidFill>
                  <a:srgbClr val="0000FF"/>
                </a:solidFill>
              </a:rPr>
              <a:t>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070566" y="3429000"/>
            <a:ext cx="5093722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9900CC"/>
                </a:solidFill>
              </a:rPr>
              <a:t> </a:t>
            </a:r>
            <a:r>
              <a:rPr lang="th-TH" dirty="0" smtClean="0">
                <a:solidFill>
                  <a:srgbClr val="9900CC"/>
                </a:solidFill>
              </a:rPr>
              <a:t>  </a:t>
            </a:r>
            <a:r>
              <a:rPr lang="en-US" sz="2400" b="1" dirty="0" smtClean="0">
                <a:solidFill>
                  <a:srgbClr val="9900CC"/>
                </a:solidFill>
              </a:rPr>
              <a:t>17-18</a:t>
            </a:r>
            <a:r>
              <a:rPr lang="en-US" b="1" dirty="0" smtClean="0">
                <a:solidFill>
                  <a:srgbClr val="9900CC"/>
                </a:solidFill>
              </a:rPr>
              <a:t> </a:t>
            </a:r>
            <a:r>
              <a:rPr lang="th-TH" b="1" dirty="0" smtClean="0">
                <a:solidFill>
                  <a:srgbClr val="9900CC"/>
                </a:solidFill>
              </a:rPr>
              <a:t>สิงหาคม </a:t>
            </a:r>
            <a:r>
              <a:rPr lang="en-US" sz="2400" b="1" dirty="0">
                <a:solidFill>
                  <a:srgbClr val="9900CC"/>
                </a:solidFill>
              </a:rPr>
              <a:t>60 </a:t>
            </a:r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th-TH" b="1" u="sng" dirty="0" smtClean="0">
                <a:solidFill>
                  <a:srgbClr val="9900CC"/>
                </a:solidFill>
              </a:rPr>
              <a:t>ประชุม</a:t>
            </a:r>
            <a:r>
              <a:rPr lang="th-TH" b="1" dirty="0" smtClean="0">
                <a:solidFill>
                  <a:srgbClr val="9900CC"/>
                </a:solidFill>
              </a:rPr>
              <a:t>เชิงปฏิบัติการ      </a:t>
            </a:r>
            <a:r>
              <a:rPr lang="th-TH" dirty="0" smtClean="0">
                <a:solidFill>
                  <a:srgbClr val="9900CC"/>
                </a:solidFill>
              </a:rPr>
              <a:t>                                                                   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152128" y="4077072"/>
            <a:ext cx="6948264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8000"/>
                </a:solidFill>
              </a:rPr>
              <a:t>  6 </a:t>
            </a:r>
            <a:r>
              <a:rPr lang="th-TH" b="1" dirty="0" smtClean="0">
                <a:solidFill>
                  <a:srgbClr val="008000"/>
                </a:solidFill>
              </a:rPr>
              <a:t>กันยายน </a:t>
            </a:r>
            <a:r>
              <a:rPr lang="en-US" sz="2400" b="1" dirty="0" smtClean="0">
                <a:solidFill>
                  <a:srgbClr val="008000"/>
                </a:solidFill>
              </a:rPr>
              <a:t>60 </a:t>
            </a:r>
            <a:r>
              <a:rPr lang="en-US" b="1" dirty="0" smtClean="0">
                <a:solidFill>
                  <a:srgbClr val="008000"/>
                </a:solidFill>
              </a:rPr>
              <a:t> </a:t>
            </a:r>
            <a:r>
              <a:rPr lang="th-TH" b="1" u="sng" dirty="0" smtClean="0">
                <a:solidFill>
                  <a:srgbClr val="008000"/>
                </a:solidFill>
              </a:rPr>
              <a:t>วันปฏิบัติการ</a:t>
            </a:r>
            <a:r>
              <a:rPr lang="th-TH" b="1" dirty="0" smtClean="0">
                <a:solidFill>
                  <a:srgbClr val="008000"/>
                </a:solidFill>
              </a:rPr>
              <a:t> ของ โรงพยาบาลที่ร่วมโครงการ          </a:t>
            </a:r>
            <a:r>
              <a:rPr lang="en-US" sz="1800" dirty="0" smtClean="0">
                <a:solidFill>
                  <a:srgbClr val="008000"/>
                </a:solidFill>
              </a:rPr>
              <a:t> </a:t>
            </a:r>
            <a:endParaRPr lang="th-TH" sz="1800" dirty="0">
              <a:solidFill>
                <a:srgbClr val="0080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142574" y="4725144"/>
            <a:ext cx="4949706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rgbClr val="CC00CC"/>
                </a:solidFill>
              </a:rPr>
              <a:t> </a:t>
            </a:r>
            <a:r>
              <a:rPr lang="en-US" sz="2400" b="1" dirty="0" smtClean="0">
                <a:solidFill>
                  <a:srgbClr val="CC00CC"/>
                </a:solidFill>
              </a:rPr>
              <a:t>15</a:t>
            </a:r>
            <a:r>
              <a:rPr lang="en-US" dirty="0" smtClean="0">
                <a:solidFill>
                  <a:srgbClr val="CC00CC"/>
                </a:solidFill>
              </a:rPr>
              <a:t> </a:t>
            </a:r>
            <a:r>
              <a:rPr lang="th-TH" b="1" dirty="0" smtClean="0">
                <a:solidFill>
                  <a:srgbClr val="CC00CC"/>
                </a:solidFill>
              </a:rPr>
              <a:t>กันยายน</a:t>
            </a:r>
            <a:r>
              <a:rPr lang="th-TH" dirty="0" smtClean="0">
                <a:solidFill>
                  <a:srgbClr val="CC00CC"/>
                </a:solidFill>
              </a:rPr>
              <a:t> </a:t>
            </a:r>
            <a:r>
              <a:rPr lang="en-US" sz="2400" b="1" dirty="0" smtClean="0">
                <a:solidFill>
                  <a:srgbClr val="CC00CC"/>
                </a:solidFill>
              </a:rPr>
              <a:t>60 </a:t>
            </a:r>
            <a:r>
              <a:rPr lang="en-US" b="1" dirty="0" smtClean="0">
                <a:solidFill>
                  <a:srgbClr val="CC00CC"/>
                </a:solidFill>
              </a:rPr>
              <a:t> </a:t>
            </a:r>
            <a:r>
              <a:rPr lang="th-TH" b="1" dirty="0" smtClean="0">
                <a:solidFill>
                  <a:srgbClr val="CC00CC"/>
                </a:solidFill>
              </a:rPr>
              <a:t>รพ. </a:t>
            </a:r>
            <a:r>
              <a:rPr lang="th-TH" b="1" u="sng" dirty="0" smtClean="0">
                <a:solidFill>
                  <a:srgbClr val="CC00CC"/>
                </a:solidFill>
              </a:rPr>
              <a:t>รายงานผล</a:t>
            </a:r>
            <a:r>
              <a:rPr lang="th-TH" b="1" dirty="0" smtClean="0">
                <a:solidFill>
                  <a:srgbClr val="CC00CC"/>
                </a:solidFill>
              </a:rPr>
              <a:t>  ให้ </a:t>
            </a:r>
            <a:r>
              <a:rPr lang="th-TH" b="1" u="sng" dirty="0" smtClean="0">
                <a:solidFill>
                  <a:srgbClr val="CC00CC"/>
                </a:solidFill>
              </a:rPr>
              <a:t>สบรส.</a:t>
            </a:r>
            <a:r>
              <a:rPr lang="th-TH" b="1" dirty="0" smtClean="0">
                <a:solidFill>
                  <a:srgbClr val="CC00CC"/>
                </a:solidFill>
              </a:rPr>
              <a:t> </a:t>
            </a:r>
            <a:endParaRPr lang="en-US" b="1" dirty="0" smtClean="0">
              <a:solidFill>
                <a:srgbClr val="CC00CC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71601" y="5373216"/>
            <a:ext cx="727280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rgbClr val="0000FF"/>
                </a:solidFill>
              </a:rPr>
              <a:t>       </a:t>
            </a:r>
            <a:r>
              <a:rPr lang="en-US" sz="2400" b="1" dirty="0" smtClean="0">
                <a:solidFill>
                  <a:srgbClr val="0000FF"/>
                </a:solidFill>
              </a:rPr>
              <a:t>20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กันยายน</a:t>
            </a:r>
            <a:r>
              <a:rPr lang="th-TH" dirty="0" smtClean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60 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สบรส. </a:t>
            </a:r>
            <a:r>
              <a:rPr lang="th-TH" b="1" u="sng" dirty="0" smtClean="0">
                <a:solidFill>
                  <a:srgbClr val="0000FF"/>
                </a:solidFill>
              </a:rPr>
              <a:t>รายงาน</a:t>
            </a:r>
            <a:r>
              <a:rPr lang="th-TH" b="1" u="sng" dirty="0">
                <a:solidFill>
                  <a:srgbClr val="0000FF"/>
                </a:solidFill>
              </a:rPr>
              <a:t>ผลในภาพรวม</a:t>
            </a:r>
            <a:r>
              <a:rPr lang="th-TH" b="1" dirty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ให้ </a:t>
            </a:r>
            <a:r>
              <a:rPr lang="th-TH" b="1" u="sng" dirty="0" err="1" smtClean="0">
                <a:solidFill>
                  <a:srgbClr val="0000FF"/>
                </a:solidFill>
              </a:rPr>
              <a:t>ปลัดสธ</a:t>
            </a:r>
            <a:r>
              <a:rPr lang="th-TH" b="1" u="sng" dirty="0" smtClean="0">
                <a:solidFill>
                  <a:srgbClr val="0000FF"/>
                </a:solidFill>
              </a:rPr>
              <a:t>.</a:t>
            </a:r>
            <a:endParaRPr lang="en-US" b="1" dirty="0" smtClean="0">
              <a:solidFill>
                <a:srgbClr val="0000FF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63872"/>
            <a:ext cx="2232248" cy="1340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251520" y="6074132"/>
            <a:ext cx="8640960" cy="523220"/>
          </a:xfrm>
          <a:prstGeom prst="rect">
            <a:avLst/>
          </a:prstGeom>
          <a:solidFill>
            <a:srgbClr val="0000FF"/>
          </a:solidFill>
          <a:ln>
            <a:solidFill>
              <a:srgbClr val="00FFFF"/>
            </a:solidFill>
          </a:ln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</a:rPr>
              <a:t> ในนามของ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th-TH" b="1" dirty="0" err="1" smtClean="0">
                <a:solidFill>
                  <a:schemeClr val="bg1"/>
                </a:solidFill>
              </a:rPr>
              <a:t>ผป</a:t>
            </a:r>
            <a:r>
              <a:rPr lang="th-TH" b="1" dirty="0" smtClean="0">
                <a:solidFill>
                  <a:schemeClr val="bg1"/>
                </a:solidFill>
              </a:rPr>
              <a:t>.  ขอขอบคุณ  </a:t>
            </a:r>
            <a:r>
              <a:rPr lang="th-TH" b="1" dirty="0" err="1" smtClean="0">
                <a:solidFill>
                  <a:srgbClr val="00FFFF"/>
                </a:solidFill>
              </a:rPr>
              <a:t>สธ</a:t>
            </a:r>
            <a:r>
              <a:rPr lang="th-TH" b="1" dirty="0" smtClean="0">
                <a:solidFill>
                  <a:srgbClr val="00FFFF"/>
                </a:solidFill>
              </a:rPr>
              <a:t>.,</a:t>
            </a:r>
            <a:r>
              <a:rPr lang="th-TH" b="1" dirty="0" smtClean="0">
                <a:solidFill>
                  <a:schemeClr val="bg1"/>
                </a:solidFill>
              </a:rPr>
              <a:t>  </a:t>
            </a:r>
            <a:r>
              <a:rPr lang="en-US" sz="2400" b="1" dirty="0" smtClean="0">
                <a:solidFill>
                  <a:srgbClr val="FFFF00"/>
                </a:solidFill>
              </a:rPr>
              <a:t>SPENT</a:t>
            </a:r>
            <a:r>
              <a:rPr lang="en-US" sz="2400" b="1" dirty="0" smtClean="0">
                <a:solidFill>
                  <a:schemeClr val="bg1"/>
                </a:solidFill>
              </a:rPr>
              <a:t>, </a:t>
            </a:r>
            <a:r>
              <a:rPr lang="th-TH" sz="2400" b="1" dirty="0" smtClean="0">
                <a:solidFill>
                  <a:schemeClr val="bg1"/>
                </a:solidFill>
              </a:rPr>
              <a:t> </a:t>
            </a:r>
            <a:r>
              <a:rPr lang="th-TH" b="1" dirty="0" smtClean="0">
                <a:solidFill>
                  <a:schemeClr val="bg1"/>
                </a:solidFill>
              </a:rPr>
              <a:t>ที่สำคัญที่สุด  ก็คือ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th-TH" b="1" dirty="0" smtClean="0">
                <a:solidFill>
                  <a:srgbClr val="FF99FF"/>
                </a:solidFill>
              </a:rPr>
              <a:t>พวกเราทุกคน</a:t>
            </a:r>
          </a:p>
        </p:txBody>
      </p:sp>
    </p:spTree>
    <p:extLst>
      <p:ext uri="{BB962C8B-B14F-4D97-AF65-F5344CB8AC3E}">
        <p14:creationId xmlns:p14="http://schemas.microsoft.com/office/powerpoint/2010/main" val="79646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9" grpId="0" animBg="1"/>
      <p:bldP spid="20" grpId="0" animBg="1"/>
      <p:bldP spid="22" grpId="0" animBg="1"/>
      <p:bldP spid="23" grpId="0" animBg="1"/>
      <p:bldP spid="18" grpId="0" animBg="1"/>
    </p:bldLst>
  </p:timing>
</p:sld>
</file>

<file path=ppt/theme/theme1.xml><?xml version="1.0" encoding="utf-8"?>
<a:theme xmlns:a="http://schemas.openxmlformats.org/drawingml/2006/main" name="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</TotalTime>
  <Words>727</Words>
  <Application>Microsoft Office PowerPoint</Application>
  <PresentationFormat>On-screen Show (4:3)</PresentationFormat>
  <Paragraphs>81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ชุดรูปแบบของ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A007</cp:lastModifiedBy>
  <cp:revision>85</cp:revision>
  <dcterms:modified xsi:type="dcterms:W3CDTF">2017-08-17T00:13:30Z</dcterms:modified>
</cp:coreProperties>
</file>